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63" r:id="rId3"/>
    <p:sldId id="272" r:id="rId4"/>
    <p:sldId id="273" r:id="rId5"/>
    <p:sldId id="275" r:id="rId6"/>
    <p:sldId id="276" r:id="rId7"/>
    <p:sldId id="258" r:id="rId8"/>
    <p:sldId id="274" r:id="rId9"/>
    <p:sldId id="264" r:id="rId10"/>
    <p:sldId id="262" r:id="rId11"/>
    <p:sldId id="268" r:id="rId12"/>
    <p:sldId id="265" r:id="rId13"/>
    <p:sldId id="257" r:id="rId14"/>
    <p:sldId id="267" r:id="rId15"/>
    <p:sldId id="269" r:id="rId16"/>
    <p:sldId id="260" r:id="rId17"/>
    <p:sldId id="270" r:id="rId18"/>
    <p:sldId id="26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61"/>
    <p:restoredTop sz="94624"/>
  </p:normalViewPr>
  <p:slideViewPr>
    <p:cSldViewPr snapToGrid="0" snapToObjects="1">
      <p:cViewPr varScale="1">
        <p:scale>
          <a:sx n="49" d="100"/>
          <a:sy n="49" d="100"/>
        </p:scale>
        <p:origin x="1498"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C772B-CBBE-8F40-BC9C-97975F091998}" type="datetimeFigureOut">
              <a:rPr lang="en-US" smtClean="0"/>
              <a:t>10/9/2018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AAAD3-E1C6-454B-9236-F7AE34E59C83}" type="slidenum">
              <a:rPr lang="en-US" smtClean="0"/>
              <a:t>‹#›</a:t>
            </a:fld>
            <a:endParaRPr lang="en-US"/>
          </a:p>
        </p:txBody>
      </p:sp>
    </p:spTree>
    <p:extLst>
      <p:ext uri="{BB962C8B-B14F-4D97-AF65-F5344CB8AC3E}">
        <p14:creationId xmlns:p14="http://schemas.microsoft.com/office/powerpoint/2010/main" val="55617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the Mayo Clinic</a:t>
            </a:r>
          </a:p>
          <a:p>
            <a:endParaRPr lang="en-US" dirty="0"/>
          </a:p>
          <a:p>
            <a:r>
              <a:rPr lang="en-US" sz="1200" b="0" i="0" u="none" strike="noStrike" kern="1200" dirty="0">
                <a:solidFill>
                  <a:schemeClr val="tx1"/>
                </a:solidFill>
                <a:effectLst/>
                <a:latin typeface="+mn-lt"/>
                <a:ea typeface="+mn-ea"/>
                <a:cs typeface="+mn-cs"/>
              </a:rPr>
              <a:t>It can be tempting to rack up hours at work, especially if you're trying to earn a promotion or manage an ever-increasing workload — or simply keeping your head above water. If you're spending most of your time working, though, your home life will take a hit.</a:t>
            </a:r>
            <a:endParaRPr lang="en-US" dirty="0"/>
          </a:p>
        </p:txBody>
      </p:sp>
      <p:sp>
        <p:nvSpPr>
          <p:cNvPr id="4" name="Slide Number Placeholder 3"/>
          <p:cNvSpPr>
            <a:spLocks noGrp="1"/>
          </p:cNvSpPr>
          <p:nvPr>
            <p:ph type="sldNum" sz="quarter" idx="5"/>
          </p:nvPr>
        </p:nvSpPr>
        <p:spPr/>
        <p:txBody>
          <a:bodyPr/>
          <a:lstStyle/>
          <a:p>
            <a:fld id="{B6EAAAD3-E1C6-454B-9236-F7AE34E59C83}" type="slidenum">
              <a:rPr lang="en-US" smtClean="0"/>
              <a:t>5</a:t>
            </a:fld>
            <a:endParaRPr lang="en-US"/>
          </a:p>
        </p:txBody>
      </p:sp>
    </p:spTree>
    <p:extLst>
      <p:ext uri="{BB962C8B-B14F-4D97-AF65-F5344CB8AC3E}">
        <p14:creationId xmlns:p14="http://schemas.microsoft.com/office/powerpoint/2010/main" val="2631126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brands were once #1.  Think about Kodak, they failed to think that one day people would not need film and where are they now with that thought process.  How do we apply this with the HR brand and our day to day responsibilities.</a:t>
            </a:r>
          </a:p>
        </p:txBody>
      </p:sp>
      <p:sp>
        <p:nvSpPr>
          <p:cNvPr id="4" name="Slide Number Placeholder 3"/>
          <p:cNvSpPr>
            <a:spLocks noGrp="1"/>
          </p:cNvSpPr>
          <p:nvPr>
            <p:ph type="sldNum" sz="quarter" idx="5"/>
          </p:nvPr>
        </p:nvSpPr>
        <p:spPr/>
        <p:txBody>
          <a:bodyPr/>
          <a:lstStyle/>
          <a:p>
            <a:fld id="{B6EAAAD3-E1C6-454B-9236-F7AE34E59C83}" type="slidenum">
              <a:rPr lang="en-US" smtClean="0"/>
              <a:t>7</a:t>
            </a:fld>
            <a:endParaRPr lang="en-US"/>
          </a:p>
        </p:txBody>
      </p:sp>
    </p:spTree>
    <p:extLst>
      <p:ext uri="{BB962C8B-B14F-4D97-AF65-F5344CB8AC3E}">
        <p14:creationId xmlns:p14="http://schemas.microsoft.com/office/powerpoint/2010/main" val="238408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do you fear change?  Story</a:t>
            </a:r>
          </a:p>
          <a:p>
            <a:endParaRPr lang="en-US" dirty="0"/>
          </a:p>
          <a:p>
            <a:r>
              <a:rPr lang="en-US" dirty="0"/>
              <a:t>An seasoned HR Professional recently took a new role.  The company had all their files in the cloud, her first day she proceeded to print everything, create folders, binder for I9’s and benefit files.  I asked her why….and the answer was…”I have always done it that way”.  </a:t>
            </a:r>
          </a:p>
        </p:txBody>
      </p:sp>
      <p:sp>
        <p:nvSpPr>
          <p:cNvPr id="4" name="Slide Number Placeholder 3"/>
          <p:cNvSpPr>
            <a:spLocks noGrp="1"/>
          </p:cNvSpPr>
          <p:nvPr>
            <p:ph type="sldNum" sz="quarter" idx="5"/>
          </p:nvPr>
        </p:nvSpPr>
        <p:spPr/>
        <p:txBody>
          <a:bodyPr/>
          <a:lstStyle/>
          <a:p>
            <a:fld id="{B6EAAAD3-E1C6-454B-9236-F7AE34E59C83}" type="slidenum">
              <a:rPr lang="en-US" smtClean="0"/>
              <a:t>8</a:t>
            </a:fld>
            <a:endParaRPr lang="en-US"/>
          </a:p>
        </p:txBody>
      </p:sp>
    </p:spTree>
    <p:extLst>
      <p:ext uri="{BB962C8B-B14F-4D97-AF65-F5344CB8AC3E}">
        <p14:creationId xmlns:p14="http://schemas.microsoft.com/office/powerpoint/2010/main" val="25593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was the last time you went through the hiring process as if you were a new hire, not on the other side watching?!</a:t>
            </a:r>
          </a:p>
          <a:p>
            <a:r>
              <a:rPr lang="en-US" dirty="0"/>
              <a:t>When was the last time you performed the tasks you are asking of your management?</a:t>
            </a:r>
          </a:p>
          <a:p>
            <a:r>
              <a:rPr lang="en-US" dirty="0"/>
              <a:t>When was the last time you performed the tasks of the job descriptions that you have written, seriously spent a day in another persons shoes?!</a:t>
            </a:r>
          </a:p>
        </p:txBody>
      </p:sp>
      <p:sp>
        <p:nvSpPr>
          <p:cNvPr id="4" name="Slide Number Placeholder 3"/>
          <p:cNvSpPr>
            <a:spLocks noGrp="1"/>
          </p:cNvSpPr>
          <p:nvPr>
            <p:ph type="sldNum" sz="quarter" idx="5"/>
          </p:nvPr>
        </p:nvSpPr>
        <p:spPr/>
        <p:txBody>
          <a:bodyPr/>
          <a:lstStyle/>
          <a:p>
            <a:fld id="{B6EAAAD3-E1C6-454B-9236-F7AE34E59C83}" type="slidenum">
              <a:rPr lang="en-US" smtClean="0"/>
              <a:t>10</a:t>
            </a:fld>
            <a:endParaRPr lang="en-US"/>
          </a:p>
        </p:txBody>
      </p:sp>
    </p:spTree>
    <p:extLst>
      <p:ext uri="{BB962C8B-B14F-4D97-AF65-F5344CB8AC3E}">
        <p14:creationId xmlns:p14="http://schemas.microsoft.com/office/powerpoint/2010/main" val="962218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so important?  Discussion regarding customer service/solutions and the perception and decision you make within seconds of interacting with customer service/solutions.  How does customer service for internal and external customers impact your work/life balance.</a:t>
            </a:r>
          </a:p>
        </p:txBody>
      </p:sp>
      <p:sp>
        <p:nvSpPr>
          <p:cNvPr id="4" name="Slide Number Placeholder 3"/>
          <p:cNvSpPr>
            <a:spLocks noGrp="1"/>
          </p:cNvSpPr>
          <p:nvPr>
            <p:ph type="sldNum" sz="quarter" idx="5"/>
          </p:nvPr>
        </p:nvSpPr>
        <p:spPr/>
        <p:txBody>
          <a:bodyPr/>
          <a:lstStyle/>
          <a:p>
            <a:fld id="{B6EAAAD3-E1C6-454B-9236-F7AE34E59C83}" type="slidenum">
              <a:rPr lang="en-US" smtClean="0"/>
              <a:t>11</a:t>
            </a:fld>
            <a:endParaRPr lang="en-US"/>
          </a:p>
        </p:txBody>
      </p:sp>
    </p:spTree>
    <p:extLst>
      <p:ext uri="{BB962C8B-B14F-4D97-AF65-F5344CB8AC3E}">
        <p14:creationId xmlns:p14="http://schemas.microsoft.com/office/powerpoint/2010/main" val="3666429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a:t>
            </a:r>
            <a:r>
              <a:rPr lang="en-US" dirty="0" err="1"/>
              <a:t>excercise</a:t>
            </a:r>
            <a:r>
              <a:rPr lang="en-US" dirty="0"/>
              <a:t> by table</a:t>
            </a:r>
          </a:p>
        </p:txBody>
      </p:sp>
      <p:sp>
        <p:nvSpPr>
          <p:cNvPr id="4" name="Slide Number Placeholder 3"/>
          <p:cNvSpPr>
            <a:spLocks noGrp="1"/>
          </p:cNvSpPr>
          <p:nvPr>
            <p:ph type="sldNum" sz="quarter" idx="5"/>
          </p:nvPr>
        </p:nvSpPr>
        <p:spPr/>
        <p:txBody>
          <a:bodyPr/>
          <a:lstStyle/>
          <a:p>
            <a:fld id="{B6EAAAD3-E1C6-454B-9236-F7AE34E59C83}" type="slidenum">
              <a:rPr lang="en-US" smtClean="0"/>
              <a:t>12</a:t>
            </a:fld>
            <a:endParaRPr lang="en-US"/>
          </a:p>
        </p:txBody>
      </p:sp>
    </p:spTree>
    <p:extLst>
      <p:ext uri="{BB962C8B-B14F-4D97-AF65-F5344CB8AC3E}">
        <p14:creationId xmlns:p14="http://schemas.microsoft.com/office/powerpoint/2010/main" val="145693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you tell your employees if they asked you for any one of these things?</a:t>
            </a:r>
          </a:p>
          <a:p>
            <a:endParaRPr lang="en-US" dirty="0"/>
          </a:p>
          <a:p>
            <a:endParaRPr lang="en-US" dirty="0"/>
          </a:p>
        </p:txBody>
      </p:sp>
      <p:sp>
        <p:nvSpPr>
          <p:cNvPr id="4" name="Slide Number Placeholder 3"/>
          <p:cNvSpPr>
            <a:spLocks noGrp="1"/>
          </p:cNvSpPr>
          <p:nvPr>
            <p:ph type="sldNum" sz="quarter" idx="5"/>
          </p:nvPr>
        </p:nvSpPr>
        <p:spPr/>
        <p:txBody>
          <a:bodyPr/>
          <a:lstStyle/>
          <a:p>
            <a:fld id="{B6EAAAD3-E1C6-454B-9236-F7AE34E59C83}" type="slidenum">
              <a:rPr lang="en-US" smtClean="0"/>
              <a:t>13</a:t>
            </a:fld>
            <a:endParaRPr lang="en-US"/>
          </a:p>
        </p:txBody>
      </p:sp>
    </p:spTree>
    <p:extLst>
      <p:ext uri="{BB962C8B-B14F-4D97-AF65-F5344CB8AC3E}">
        <p14:creationId xmlns:p14="http://schemas.microsoft.com/office/powerpoint/2010/main" val="199984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a:t>
            </a:r>
          </a:p>
          <a:p>
            <a:endParaRPr lang="en-US" dirty="0"/>
          </a:p>
          <a:p>
            <a:r>
              <a:rPr lang="en-US" dirty="0"/>
              <a:t>Director of HR for 73 </a:t>
            </a:r>
            <a:r>
              <a:rPr lang="en-US" dirty="0" err="1"/>
              <a:t>Dennys</a:t>
            </a:r>
            <a:r>
              <a:rPr lang="en-US" dirty="0"/>
              <a:t> that had promoted their best line employees to management-meaning they knew how to get the work done, but not how to motivate people to do the same.</a:t>
            </a:r>
          </a:p>
        </p:txBody>
      </p:sp>
      <p:sp>
        <p:nvSpPr>
          <p:cNvPr id="4" name="Slide Number Placeholder 3"/>
          <p:cNvSpPr>
            <a:spLocks noGrp="1"/>
          </p:cNvSpPr>
          <p:nvPr>
            <p:ph type="sldNum" sz="quarter" idx="5"/>
          </p:nvPr>
        </p:nvSpPr>
        <p:spPr/>
        <p:txBody>
          <a:bodyPr/>
          <a:lstStyle/>
          <a:p>
            <a:fld id="{B6EAAAD3-E1C6-454B-9236-F7AE34E59C83}" type="slidenum">
              <a:rPr lang="en-US" smtClean="0"/>
              <a:t>15</a:t>
            </a:fld>
            <a:endParaRPr lang="en-US"/>
          </a:p>
        </p:txBody>
      </p:sp>
    </p:spTree>
    <p:extLst>
      <p:ext uri="{BB962C8B-B14F-4D97-AF65-F5344CB8AC3E}">
        <p14:creationId xmlns:p14="http://schemas.microsoft.com/office/powerpoint/2010/main" val="14882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3F716BEF-71A0-AE40-977A-9A57681869B7}" type="datetime1">
              <a:rPr lang="en-US" smtClean="0"/>
              <a:t>10/9/2018</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r>
              <a:rPr lang="en-US"/>
              <a:t>Copyright 2018 All rights reserved</a:t>
            </a: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EDF80B22-75D7-5849-ACFD-17399F0A4DE2}"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688C2-4F0B-464A-84EF-71FB2B522F10}" type="datetime1">
              <a:rPr lang="en-US" smtClean="0"/>
              <a:t>10/9/2018</a:t>
            </a:fld>
            <a:endParaRPr lang="en-US"/>
          </a:p>
        </p:txBody>
      </p:sp>
      <p:sp>
        <p:nvSpPr>
          <p:cNvPr id="5" name="Footer Placeholder 4"/>
          <p:cNvSpPr>
            <a:spLocks noGrp="1"/>
          </p:cNvSpPr>
          <p:nvPr>
            <p:ph type="ftr" sz="quarter" idx="11"/>
          </p:nvPr>
        </p:nvSpPr>
        <p:spPr/>
        <p:txBody>
          <a:bodyPr/>
          <a:lstStyle/>
          <a:p>
            <a:r>
              <a:rPr lang="en-US"/>
              <a:t>Copyright 2018 All rights reserved</a:t>
            </a:r>
          </a:p>
        </p:txBody>
      </p:sp>
      <p:sp>
        <p:nvSpPr>
          <p:cNvPr id="6" name="Slide Number Placeholder 5"/>
          <p:cNvSpPr>
            <a:spLocks noGrp="1"/>
          </p:cNvSpPr>
          <p:nvPr>
            <p:ph type="sldNum" sz="quarter" idx="12"/>
          </p:nvPr>
        </p:nvSpPr>
        <p:spPr/>
        <p:txBody>
          <a:bodyPr/>
          <a:lstStyle/>
          <a:p>
            <a:fld id="{EDF80B22-75D7-5849-ACFD-17399F0A4DE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ABFE5-717A-4844-AC64-73C5FF3FA589}" type="datetime1">
              <a:rPr lang="en-US" smtClean="0"/>
              <a:t>10/9/2018</a:t>
            </a:fld>
            <a:endParaRPr lang="en-US"/>
          </a:p>
        </p:txBody>
      </p:sp>
      <p:sp>
        <p:nvSpPr>
          <p:cNvPr id="5" name="Footer Placeholder 4"/>
          <p:cNvSpPr>
            <a:spLocks noGrp="1"/>
          </p:cNvSpPr>
          <p:nvPr>
            <p:ph type="ftr" sz="quarter" idx="11"/>
          </p:nvPr>
        </p:nvSpPr>
        <p:spPr/>
        <p:txBody>
          <a:bodyPr/>
          <a:lstStyle/>
          <a:p>
            <a:r>
              <a:rPr lang="en-US"/>
              <a:t>Copyright 2018 All rights reserved</a:t>
            </a:r>
          </a:p>
        </p:txBody>
      </p:sp>
      <p:sp>
        <p:nvSpPr>
          <p:cNvPr id="6" name="Slide Number Placeholder 5"/>
          <p:cNvSpPr>
            <a:spLocks noGrp="1"/>
          </p:cNvSpPr>
          <p:nvPr>
            <p:ph type="sldNum" sz="quarter" idx="12"/>
          </p:nvPr>
        </p:nvSpPr>
        <p:spPr/>
        <p:txBody>
          <a:bodyPr/>
          <a:lstStyle/>
          <a:p>
            <a:fld id="{EDF80B22-75D7-5849-ACFD-17399F0A4DE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47207-7567-B548-B743-2F9982E018BE}" type="datetime1">
              <a:rPr lang="en-US" smtClean="0"/>
              <a:t>10/9/2018</a:t>
            </a:fld>
            <a:endParaRPr lang="en-US"/>
          </a:p>
        </p:txBody>
      </p:sp>
      <p:sp>
        <p:nvSpPr>
          <p:cNvPr id="5" name="Footer Placeholder 4"/>
          <p:cNvSpPr>
            <a:spLocks noGrp="1"/>
          </p:cNvSpPr>
          <p:nvPr>
            <p:ph type="ftr" sz="quarter" idx="11"/>
          </p:nvPr>
        </p:nvSpPr>
        <p:spPr/>
        <p:txBody>
          <a:bodyPr/>
          <a:lstStyle/>
          <a:p>
            <a:r>
              <a:rPr lang="en-US"/>
              <a:t>Copyright 2018 All rights reserved</a:t>
            </a:r>
          </a:p>
        </p:txBody>
      </p:sp>
      <p:sp>
        <p:nvSpPr>
          <p:cNvPr id="6" name="Slide Number Placeholder 5"/>
          <p:cNvSpPr>
            <a:spLocks noGrp="1"/>
          </p:cNvSpPr>
          <p:nvPr>
            <p:ph type="sldNum" sz="quarter" idx="12"/>
          </p:nvPr>
        </p:nvSpPr>
        <p:spPr/>
        <p:txBody>
          <a:bodyPr/>
          <a:lstStyle/>
          <a:p>
            <a:fld id="{EDF80B22-75D7-5849-ACFD-17399F0A4DE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821D6-62A7-3A47-8F37-1E2948724157}" type="datetime1">
              <a:rPr lang="en-US" smtClean="0"/>
              <a:t>10/9/2018</a:t>
            </a:fld>
            <a:endParaRPr lang="en-US"/>
          </a:p>
        </p:txBody>
      </p:sp>
      <p:sp>
        <p:nvSpPr>
          <p:cNvPr id="5" name="Footer Placeholder 4"/>
          <p:cNvSpPr>
            <a:spLocks noGrp="1"/>
          </p:cNvSpPr>
          <p:nvPr>
            <p:ph type="ftr" sz="quarter" idx="11"/>
          </p:nvPr>
        </p:nvSpPr>
        <p:spPr/>
        <p:txBody>
          <a:bodyPr/>
          <a:lstStyle/>
          <a:p>
            <a:r>
              <a:rPr lang="en-US"/>
              <a:t>Copyright 2018 All rights reserved</a:t>
            </a:r>
          </a:p>
        </p:txBody>
      </p:sp>
      <p:sp>
        <p:nvSpPr>
          <p:cNvPr id="6" name="Slide Number Placeholder 5"/>
          <p:cNvSpPr>
            <a:spLocks noGrp="1"/>
          </p:cNvSpPr>
          <p:nvPr>
            <p:ph type="sldNum" sz="quarter" idx="12"/>
          </p:nvPr>
        </p:nvSpPr>
        <p:spPr/>
        <p:txBody>
          <a:bodyPr/>
          <a:lstStyle/>
          <a:p>
            <a:fld id="{EDF80B22-75D7-5849-ACFD-17399F0A4DE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F325586-B809-8A45-B26B-52A8F1C5D00E}" type="datetime1">
              <a:rPr lang="en-US" smtClean="0"/>
              <a:t>10/9/2018</a:t>
            </a:fld>
            <a:endParaRPr lang="en-US"/>
          </a:p>
        </p:txBody>
      </p:sp>
      <p:sp>
        <p:nvSpPr>
          <p:cNvPr id="6" name="Footer Placeholder 5"/>
          <p:cNvSpPr>
            <a:spLocks noGrp="1"/>
          </p:cNvSpPr>
          <p:nvPr>
            <p:ph type="ftr" sz="quarter" idx="11"/>
          </p:nvPr>
        </p:nvSpPr>
        <p:spPr/>
        <p:txBody>
          <a:bodyPr/>
          <a:lstStyle/>
          <a:p>
            <a:r>
              <a:rPr lang="en-US"/>
              <a:t>Copyright 2018 All rights reserved</a:t>
            </a:r>
          </a:p>
        </p:txBody>
      </p:sp>
      <p:sp>
        <p:nvSpPr>
          <p:cNvPr id="7" name="Slide Number Placeholder 6"/>
          <p:cNvSpPr>
            <a:spLocks noGrp="1"/>
          </p:cNvSpPr>
          <p:nvPr>
            <p:ph type="sldNum" sz="quarter" idx="12"/>
          </p:nvPr>
        </p:nvSpPr>
        <p:spPr/>
        <p:txBody>
          <a:bodyPr/>
          <a:lstStyle/>
          <a:p>
            <a:fld id="{EDF80B22-75D7-5849-ACFD-17399F0A4DE2}"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B0F92C-8F88-D44F-B6CF-654D3EAF623C}" type="datetime1">
              <a:rPr lang="en-US" smtClean="0"/>
              <a:t>10/9/2018</a:t>
            </a:fld>
            <a:endParaRPr lang="en-US"/>
          </a:p>
        </p:txBody>
      </p:sp>
      <p:sp>
        <p:nvSpPr>
          <p:cNvPr id="8" name="Footer Placeholder 7"/>
          <p:cNvSpPr>
            <a:spLocks noGrp="1"/>
          </p:cNvSpPr>
          <p:nvPr>
            <p:ph type="ftr" sz="quarter" idx="11"/>
          </p:nvPr>
        </p:nvSpPr>
        <p:spPr/>
        <p:txBody>
          <a:bodyPr/>
          <a:lstStyle/>
          <a:p>
            <a:r>
              <a:rPr lang="en-US"/>
              <a:t>Copyright 2018 All rights reserved</a:t>
            </a:r>
          </a:p>
        </p:txBody>
      </p:sp>
      <p:sp>
        <p:nvSpPr>
          <p:cNvPr id="9" name="Slide Number Placeholder 8"/>
          <p:cNvSpPr>
            <a:spLocks noGrp="1"/>
          </p:cNvSpPr>
          <p:nvPr>
            <p:ph type="sldNum" sz="quarter" idx="12"/>
          </p:nvPr>
        </p:nvSpPr>
        <p:spPr/>
        <p:txBody>
          <a:bodyPr/>
          <a:lstStyle/>
          <a:p>
            <a:fld id="{EDF80B22-75D7-5849-ACFD-17399F0A4DE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9DA005-B46F-0347-869A-53126A54C2A0}" type="datetime1">
              <a:rPr lang="en-US" smtClean="0"/>
              <a:t>10/9/2018</a:t>
            </a:fld>
            <a:endParaRPr lang="en-US"/>
          </a:p>
        </p:txBody>
      </p:sp>
      <p:sp>
        <p:nvSpPr>
          <p:cNvPr id="4" name="Footer Placeholder 3"/>
          <p:cNvSpPr>
            <a:spLocks noGrp="1"/>
          </p:cNvSpPr>
          <p:nvPr>
            <p:ph type="ftr" sz="quarter" idx="11"/>
          </p:nvPr>
        </p:nvSpPr>
        <p:spPr/>
        <p:txBody>
          <a:bodyPr/>
          <a:lstStyle/>
          <a:p>
            <a:r>
              <a:rPr lang="en-US"/>
              <a:t>Copyright 2018 All rights reserved</a:t>
            </a:r>
          </a:p>
        </p:txBody>
      </p:sp>
      <p:sp>
        <p:nvSpPr>
          <p:cNvPr id="5" name="Slide Number Placeholder 4"/>
          <p:cNvSpPr>
            <a:spLocks noGrp="1"/>
          </p:cNvSpPr>
          <p:nvPr>
            <p:ph type="sldNum" sz="quarter" idx="12"/>
          </p:nvPr>
        </p:nvSpPr>
        <p:spPr/>
        <p:txBody>
          <a:bodyPr/>
          <a:lstStyle/>
          <a:p>
            <a:fld id="{EDF80B22-75D7-5849-ACFD-17399F0A4DE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83D03-B9A3-B64D-90DE-A792848D4B90}" type="datetime1">
              <a:rPr lang="en-US" smtClean="0"/>
              <a:t>10/9/2018</a:t>
            </a:fld>
            <a:endParaRPr lang="en-US"/>
          </a:p>
        </p:txBody>
      </p:sp>
      <p:sp>
        <p:nvSpPr>
          <p:cNvPr id="3" name="Footer Placeholder 2"/>
          <p:cNvSpPr>
            <a:spLocks noGrp="1"/>
          </p:cNvSpPr>
          <p:nvPr>
            <p:ph type="ftr" sz="quarter" idx="11"/>
          </p:nvPr>
        </p:nvSpPr>
        <p:spPr/>
        <p:txBody>
          <a:bodyPr/>
          <a:lstStyle/>
          <a:p>
            <a:r>
              <a:rPr lang="en-US"/>
              <a:t>Copyright 2018 All rights reserved</a:t>
            </a:r>
          </a:p>
        </p:txBody>
      </p:sp>
      <p:sp>
        <p:nvSpPr>
          <p:cNvPr id="4" name="Slide Number Placeholder 3"/>
          <p:cNvSpPr>
            <a:spLocks noGrp="1"/>
          </p:cNvSpPr>
          <p:nvPr>
            <p:ph type="sldNum" sz="quarter" idx="12"/>
          </p:nvPr>
        </p:nvSpPr>
        <p:spPr/>
        <p:txBody>
          <a:bodyPr/>
          <a:lstStyle/>
          <a:p>
            <a:fld id="{EDF80B22-75D7-5849-ACFD-17399F0A4DE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3F1346A-F552-D245-AC62-D6DC5E8F4CBC}" type="datetime1">
              <a:rPr lang="en-US" smtClean="0"/>
              <a:t>10/9/2018</a:t>
            </a:fld>
            <a:endParaRPr lang="en-US"/>
          </a:p>
        </p:txBody>
      </p:sp>
      <p:sp>
        <p:nvSpPr>
          <p:cNvPr id="7" name="Slide Number Placeholder 6"/>
          <p:cNvSpPr>
            <a:spLocks noGrp="1"/>
          </p:cNvSpPr>
          <p:nvPr>
            <p:ph type="sldNum" sz="quarter" idx="12"/>
          </p:nvPr>
        </p:nvSpPr>
        <p:spPr/>
        <p:txBody>
          <a:bodyPr/>
          <a:lstStyle/>
          <a:p>
            <a:fld id="{EDF80B22-75D7-5849-ACFD-17399F0A4DE2}"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a:t>Copyright 2018 All rights reserved</a:t>
            </a: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BB0E4-A732-F74C-9147-3ABAD06C6292}" type="datetime1">
              <a:rPr lang="en-US" smtClean="0"/>
              <a:t>10/9/2018</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a:t>Copyright 2018 All rights reserved</a:t>
            </a:r>
          </a:p>
        </p:txBody>
      </p:sp>
      <p:sp>
        <p:nvSpPr>
          <p:cNvPr id="7" name="Slide Number Placeholder 6"/>
          <p:cNvSpPr>
            <a:spLocks noGrp="1"/>
          </p:cNvSpPr>
          <p:nvPr>
            <p:ph type="sldNum" sz="quarter" idx="12"/>
          </p:nvPr>
        </p:nvSpPr>
        <p:spPr/>
        <p:txBody>
          <a:bodyPr/>
          <a:lstStyle/>
          <a:p>
            <a:fld id="{EDF80B22-75D7-5849-ACFD-17399F0A4DE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B869479-D09E-4643-BBC6-150B8AB14885}" type="datetime1">
              <a:rPr lang="en-US" smtClean="0"/>
              <a:t>10/9/2018</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r>
              <a:rPr lang="en-US"/>
              <a:t>Copyright 2018 All rights reserved</a:t>
            </a: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EDF80B22-75D7-5849-ACFD-17399F0A4DE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84357" y="284204"/>
            <a:ext cx="3615267" cy="1233877"/>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bg1"/>
                </a:solidFill>
                <a:latin typeface="ApexNew-Bold" charset="0"/>
                <a:ea typeface="MS PGothic" charset="0"/>
                <a:cs typeface="ApexNew-Bold" charset="0"/>
              </a:rPr>
              <a:t>Nothing Changes, If Nothing Changes!</a:t>
            </a:r>
          </a:p>
        </p:txBody>
      </p:sp>
      <p:sp>
        <p:nvSpPr>
          <p:cNvPr id="5" name="Subtitle 2"/>
          <p:cNvSpPr txBox="1">
            <a:spLocks/>
          </p:cNvSpPr>
          <p:nvPr/>
        </p:nvSpPr>
        <p:spPr>
          <a:xfrm>
            <a:off x="4584356" y="2649537"/>
            <a:ext cx="3615267" cy="1737111"/>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algn="ctr">
              <a:buFont typeface="Arial"/>
              <a:buNone/>
              <a:defRPr/>
            </a:pPr>
            <a:r>
              <a:rPr lang="en-US" sz="2400" b="1" dirty="0"/>
              <a:t>Trisha Zulic-SHRM-SCP</a:t>
            </a:r>
          </a:p>
          <a:p>
            <a:pPr algn="ctr">
              <a:buFont typeface="Arial"/>
              <a:buNone/>
              <a:defRPr/>
            </a:pPr>
            <a:r>
              <a:rPr lang="en-US" sz="2400" dirty="0"/>
              <a:t>SHRM Facilitator</a:t>
            </a:r>
          </a:p>
          <a:p>
            <a:pPr algn="ctr">
              <a:buFont typeface="Arial"/>
              <a:buNone/>
              <a:defRPr/>
            </a:pPr>
            <a:endParaRPr lang="en-US" sz="1600" dirty="0"/>
          </a:p>
          <a:p>
            <a:pPr algn="ctr">
              <a:buFont typeface="Arial"/>
              <a:buNone/>
              <a:defRPr/>
            </a:pPr>
            <a:r>
              <a:rPr lang="en-US" sz="1600" dirty="0"/>
              <a:t>Efficient Edge </a:t>
            </a:r>
          </a:p>
          <a:p>
            <a:pPr algn="ctr">
              <a:buFont typeface="Arial"/>
              <a:buNone/>
              <a:defRPr/>
            </a:pPr>
            <a:r>
              <a:rPr lang="en-US" sz="1600" dirty="0"/>
              <a:t>HR Consultancy</a:t>
            </a:r>
          </a:p>
        </p:txBody>
      </p:sp>
      <p:pic>
        <p:nvPicPr>
          <p:cNvPr id="10" name="Picture 9"/>
          <p:cNvPicPr>
            <a:picLocks noChangeAspect="1"/>
          </p:cNvPicPr>
          <p:nvPr/>
        </p:nvPicPr>
        <p:blipFill>
          <a:blip r:embed="rId2"/>
          <a:stretch>
            <a:fillRect/>
          </a:stretch>
        </p:blipFill>
        <p:spPr>
          <a:xfrm>
            <a:off x="1" y="2307757"/>
            <a:ext cx="4584356" cy="3957017"/>
          </a:xfrm>
          <a:prstGeom prst="rect">
            <a:avLst/>
          </a:prstGeom>
        </p:spPr>
      </p:pic>
      <p:pic>
        <p:nvPicPr>
          <p:cNvPr id="2" name="Picture 1">
            <a:extLst>
              <a:ext uri="{FF2B5EF4-FFF2-40B4-BE49-F238E27FC236}">
                <a16:creationId xmlns:a16="http://schemas.microsoft.com/office/drawing/2014/main" id="{4E2546D7-539E-ED49-88F3-CDB26102112F}"/>
              </a:ext>
            </a:extLst>
          </p:cNvPr>
          <p:cNvPicPr>
            <a:picLocks noChangeAspect="1"/>
          </p:cNvPicPr>
          <p:nvPr/>
        </p:nvPicPr>
        <p:blipFill>
          <a:blip r:embed="rId3"/>
          <a:stretch>
            <a:fillRect/>
          </a:stretch>
        </p:blipFill>
        <p:spPr>
          <a:xfrm>
            <a:off x="5413632" y="4601861"/>
            <a:ext cx="1092887" cy="1092887"/>
          </a:xfrm>
          <a:prstGeom prst="rect">
            <a:avLst/>
          </a:prstGeom>
        </p:spPr>
      </p:pic>
      <p:pic>
        <p:nvPicPr>
          <p:cNvPr id="3" name="Picture 2">
            <a:extLst>
              <a:ext uri="{FF2B5EF4-FFF2-40B4-BE49-F238E27FC236}">
                <a16:creationId xmlns:a16="http://schemas.microsoft.com/office/drawing/2014/main" id="{26069736-5FEE-8442-A4DD-25D71DC05696}"/>
              </a:ext>
            </a:extLst>
          </p:cNvPr>
          <p:cNvPicPr>
            <a:picLocks noChangeAspect="1"/>
          </p:cNvPicPr>
          <p:nvPr/>
        </p:nvPicPr>
        <p:blipFill>
          <a:blip r:embed="rId4"/>
          <a:stretch>
            <a:fillRect/>
          </a:stretch>
        </p:blipFill>
        <p:spPr>
          <a:xfrm>
            <a:off x="6506519" y="4615247"/>
            <a:ext cx="1066114" cy="1066114"/>
          </a:xfrm>
          <a:prstGeom prst="rect">
            <a:avLst/>
          </a:prstGeom>
        </p:spPr>
      </p:pic>
      <p:sp>
        <p:nvSpPr>
          <p:cNvPr id="7" name="Footer Placeholder 6">
            <a:extLst>
              <a:ext uri="{FF2B5EF4-FFF2-40B4-BE49-F238E27FC236}">
                <a16:creationId xmlns:a16="http://schemas.microsoft.com/office/drawing/2014/main" id="{0E6EF0FF-0F55-334C-B19D-A5A73850BE6F}"/>
              </a:ext>
            </a:extLst>
          </p:cNvPr>
          <p:cNvSpPr>
            <a:spLocks noGrp="1"/>
          </p:cNvSpPr>
          <p:nvPr>
            <p:ph type="ftr" sz="quarter" idx="11"/>
          </p:nvPr>
        </p:nvSpPr>
        <p:spPr>
          <a:xfrm>
            <a:off x="4976193" y="5727397"/>
            <a:ext cx="2831592" cy="365125"/>
          </a:xfrm>
        </p:spPr>
        <p:txBody>
          <a:bodyPr/>
          <a:lstStyle/>
          <a:p>
            <a:r>
              <a:rPr lang="en-US" dirty="0"/>
              <a:t>Copyright 2018 All rights reserved</a:t>
            </a:r>
          </a:p>
        </p:txBody>
      </p:sp>
    </p:spTree>
    <p:extLst>
      <p:ext uri="{BB962C8B-B14F-4D97-AF65-F5344CB8AC3E}">
        <p14:creationId xmlns:p14="http://schemas.microsoft.com/office/powerpoint/2010/main" val="3050951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65953" y="751761"/>
            <a:ext cx="6075076" cy="1143000"/>
          </a:xfrm>
        </p:spPr>
        <p:txBody>
          <a:bodyPr/>
          <a:lstStyle/>
          <a:p>
            <a:pPr algn="ctr"/>
            <a:r>
              <a:rPr lang="en-US" b="1" dirty="0"/>
              <a:t>The Factory Inside HR</a:t>
            </a:r>
          </a:p>
        </p:txBody>
      </p:sp>
      <p:sp>
        <p:nvSpPr>
          <p:cNvPr id="7" name="Content Placeholder 2"/>
          <p:cNvSpPr>
            <a:spLocks noGrp="1"/>
          </p:cNvSpPr>
          <p:nvPr>
            <p:ph sz="quarter" idx="4294967295"/>
          </p:nvPr>
        </p:nvSpPr>
        <p:spPr>
          <a:xfrm>
            <a:off x="593477" y="2301557"/>
            <a:ext cx="8047551" cy="3882698"/>
          </a:xfrm>
          <a:prstGeom prst="rect">
            <a:avLst/>
          </a:prstGeom>
        </p:spPr>
        <p:txBody>
          <a:bodyPr>
            <a:normAutofit/>
          </a:bodyPr>
          <a:lstStyle/>
          <a:p>
            <a:pPr marL="0" indent="0" algn="ctr">
              <a:buNone/>
            </a:pPr>
            <a:endParaRPr lang="en-US" i="1" dirty="0"/>
          </a:p>
          <a:p>
            <a:pPr marL="0" indent="0" algn="ctr">
              <a:buNone/>
            </a:pPr>
            <a:r>
              <a:rPr lang="en-US" dirty="0"/>
              <a:t>Hiring, benefits administration, employee review administration and relocation are just some.  Even if that non-value added step only wastes 6 minutes, if it happens 100 times a year how much time was that?!  If your process has 50 of these non-value added steps you can give yourself 500 hours a year to do higher level work, that will improve your organization’s performance. </a:t>
            </a:r>
          </a:p>
        </p:txBody>
      </p:sp>
      <p:pic>
        <p:nvPicPr>
          <p:cNvPr id="8" name="Picture 7" descr="Thinking wo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3476" y="366714"/>
            <a:ext cx="2285113" cy="2094097"/>
          </a:xfrm>
          <a:prstGeom prst="rect">
            <a:avLst/>
          </a:prstGeom>
        </p:spPr>
      </p:pic>
      <p:sp>
        <p:nvSpPr>
          <p:cNvPr id="9" name="Title 1"/>
          <p:cNvSpPr txBox="1">
            <a:spLocks/>
          </p:cNvSpPr>
          <p:nvPr/>
        </p:nvSpPr>
        <p:spPr>
          <a:xfrm>
            <a:off x="4949600" y="-17949"/>
            <a:ext cx="2967386" cy="531263"/>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chemeClr val="bg1"/>
                </a:solidFill>
              </a:rPr>
              <a:t>Examples</a:t>
            </a:r>
          </a:p>
        </p:txBody>
      </p:sp>
      <p:sp>
        <p:nvSpPr>
          <p:cNvPr id="2" name="Footer Placeholder 1">
            <a:extLst>
              <a:ext uri="{FF2B5EF4-FFF2-40B4-BE49-F238E27FC236}">
                <a16:creationId xmlns:a16="http://schemas.microsoft.com/office/drawing/2014/main" id="{B1C2F50F-8560-8C46-8F29-7888E7D635A9}"/>
              </a:ext>
            </a:extLst>
          </p:cNvPr>
          <p:cNvSpPr>
            <a:spLocks noGrp="1"/>
          </p:cNvSpPr>
          <p:nvPr>
            <p:ph type="ftr" sz="quarter" idx="11"/>
          </p:nvPr>
        </p:nvSpPr>
        <p:spPr>
          <a:xfrm>
            <a:off x="5138876" y="6184255"/>
            <a:ext cx="3502152" cy="365125"/>
          </a:xfrm>
        </p:spPr>
        <p:txBody>
          <a:bodyPr/>
          <a:lstStyle/>
          <a:p>
            <a:r>
              <a:rPr lang="en-US"/>
              <a:t>Copyright 2018 All rights reserved</a:t>
            </a:r>
          </a:p>
        </p:txBody>
      </p:sp>
    </p:spTree>
    <p:extLst>
      <p:ext uri="{BB962C8B-B14F-4D97-AF65-F5344CB8AC3E}">
        <p14:creationId xmlns:p14="http://schemas.microsoft.com/office/powerpoint/2010/main" val="428479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68516" y="566999"/>
            <a:ext cx="6512511"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5" name="Content Placeholder 2"/>
          <p:cNvSpPr txBox="1">
            <a:spLocks/>
          </p:cNvSpPr>
          <p:nvPr/>
        </p:nvSpPr>
        <p:spPr>
          <a:xfrm>
            <a:off x="910742" y="1118893"/>
            <a:ext cx="7476106" cy="2917946"/>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0" indent="0" algn="just">
              <a:buFont typeface="Wingdings 2" pitchFamily="18" charset="2"/>
              <a:buNone/>
            </a:pPr>
            <a:endParaRPr lang="en-US" dirty="0"/>
          </a:p>
          <a:p>
            <a:pPr algn="just"/>
            <a:r>
              <a:rPr lang="en-US" dirty="0"/>
              <a:t>Admin &amp; Line Employees – Internal Customer </a:t>
            </a:r>
          </a:p>
          <a:p>
            <a:pPr algn="just"/>
            <a:r>
              <a:rPr lang="en-US" dirty="0"/>
              <a:t>Managers and Supervisors – Internal Customer</a:t>
            </a:r>
          </a:p>
          <a:p>
            <a:pPr algn="just"/>
            <a:r>
              <a:rPr lang="en-US" dirty="0"/>
              <a:t>Executives and The Board – Internal Customer</a:t>
            </a:r>
          </a:p>
          <a:p>
            <a:pPr algn="just"/>
            <a:r>
              <a:rPr lang="en-US" dirty="0"/>
              <a:t>Work Product or Service – External Customer</a:t>
            </a:r>
          </a:p>
          <a:p>
            <a:pPr algn="just"/>
            <a:r>
              <a:rPr lang="en-US" dirty="0"/>
              <a:t>Potential Team Members – External Customer</a:t>
            </a:r>
          </a:p>
          <a:p>
            <a:pPr algn="just"/>
            <a:endParaRPr lang="en-US" dirty="0"/>
          </a:p>
        </p:txBody>
      </p:sp>
      <p:pic>
        <p:nvPicPr>
          <p:cNvPr id="6" name="Picture 5" descr="people work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16" y="4755847"/>
            <a:ext cx="3011950" cy="1694222"/>
          </a:xfrm>
          <a:prstGeom prst="rect">
            <a:avLst/>
          </a:prstGeom>
        </p:spPr>
      </p:pic>
      <p:sp>
        <p:nvSpPr>
          <p:cNvPr id="7" name="Title 1"/>
          <p:cNvSpPr>
            <a:spLocks noGrp="1"/>
          </p:cNvSpPr>
          <p:nvPr>
            <p:ph type="title"/>
          </p:nvPr>
        </p:nvSpPr>
        <p:spPr>
          <a:xfrm>
            <a:off x="4535368" y="-799218"/>
            <a:ext cx="3628295" cy="1291389"/>
          </a:xfrm>
        </p:spPr>
        <p:txBody>
          <a:bodyPr>
            <a:normAutofit/>
          </a:bodyPr>
          <a:lstStyle/>
          <a:p>
            <a:pPr algn="ctr"/>
            <a:r>
              <a:rPr lang="en-US" sz="2400" b="1" dirty="0">
                <a:solidFill>
                  <a:schemeClr val="bg1"/>
                </a:solidFill>
              </a:rPr>
              <a:t>Your Customers!</a:t>
            </a:r>
          </a:p>
        </p:txBody>
      </p:sp>
      <p:sp>
        <p:nvSpPr>
          <p:cNvPr id="2" name="Footer Placeholder 1">
            <a:extLst>
              <a:ext uri="{FF2B5EF4-FFF2-40B4-BE49-F238E27FC236}">
                <a16:creationId xmlns:a16="http://schemas.microsoft.com/office/drawing/2014/main" id="{0396746E-6E4B-7B43-A9F3-687E866F0F77}"/>
              </a:ext>
            </a:extLst>
          </p:cNvPr>
          <p:cNvSpPr>
            <a:spLocks noGrp="1"/>
          </p:cNvSpPr>
          <p:nvPr>
            <p:ph type="ftr" sz="quarter" idx="11"/>
          </p:nvPr>
        </p:nvSpPr>
        <p:spPr>
          <a:xfrm>
            <a:off x="5158282" y="6084944"/>
            <a:ext cx="3502152" cy="365125"/>
          </a:xfrm>
        </p:spPr>
        <p:txBody>
          <a:bodyPr/>
          <a:lstStyle/>
          <a:p>
            <a:r>
              <a:rPr lang="en-US" dirty="0"/>
              <a:t>Copyright 2018 All rights reserved</a:t>
            </a:r>
          </a:p>
        </p:txBody>
      </p:sp>
    </p:spTree>
    <p:extLst>
      <p:ext uri="{BB962C8B-B14F-4D97-AF65-F5344CB8AC3E}">
        <p14:creationId xmlns:p14="http://schemas.microsoft.com/office/powerpoint/2010/main" val="540802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4294967295"/>
          </p:nvPr>
        </p:nvSpPr>
        <p:spPr>
          <a:xfrm>
            <a:off x="474109" y="822401"/>
            <a:ext cx="8733047" cy="3657164"/>
          </a:xfrm>
          <a:prstGeom prst="rect">
            <a:avLst/>
          </a:prstGeom>
        </p:spPr>
        <p:txBody>
          <a:bodyPr/>
          <a:lstStyle/>
          <a:p>
            <a:r>
              <a:rPr lang="en-US" dirty="0"/>
              <a:t>What frustrates your internal customers?</a:t>
            </a:r>
          </a:p>
          <a:p>
            <a:r>
              <a:rPr lang="en-US" dirty="0"/>
              <a:t>What frustrates you from your internal customers?</a:t>
            </a:r>
          </a:p>
          <a:p>
            <a:r>
              <a:rPr lang="en-US" dirty="0"/>
              <a:t>What cannot be improved due to lack of budget?</a:t>
            </a:r>
          </a:p>
          <a:p>
            <a:r>
              <a:rPr lang="en-US" dirty="0"/>
              <a:t>What has not been changed or process improved in over a year?</a:t>
            </a:r>
          </a:p>
          <a:p>
            <a:endParaRPr lang="en-US" dirty="0"/>
          </a:p>
        </p:txBody>
      </p:sp>
      <p:pic>
        <p:nvPicPr>
          <p:cNvPr id="5" name="Picture 4" descr="frustr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460" y="3605226"/>
            <a:ext cx="4476960" cy="2872927"/>
          </a:xfrm>
          <a:prstGeom prst="rect">
            <a:avLst/>
          </a:prstGeom>
        </p:spPr>
      </p:pic>
      <p:pic>
        <p:nvPicPr>
          <p:cNvPr id="6" name="Picture 5" descr="str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238" y="3605227"/>
            <a:ext cx="3009283" cy="2789836"/>
          </a:xfrm>
          <a:prstGeom prst="rect">
            <a:avLst/>
          </a:prstGeom>
        </p:spPr>
      </p:pic>
      <p:sp>
        <p:nvSpPr>
          <p:cNvPr id="2" name="Footer Placeholder 1">
            <a:extLst>
              <a:ext uri="{FF2B5EF4-FFF2-40B4-BE49-F238E27FC236}">
                <a16:creationId xmlns:a16="http://schemas.microsoft.com/office/drawing/2014/main" id="{12876DCD-65ED-D74F-A704-193CA5966BAE}"/>
              </a:ext>
            </a:extLst>
          </p:cNvPr>
          <p:cNvSpPr>
            <a:spLocks noGrp="1"/>
          </p:cNvSpPr>
          <p:nvPr>
            <p:ph type="ftr" sz="quarter" idx="11"/>
          </p:nvPr>
        </p:nvSpPr>
        <p:spPr>
          <a:xfrm>
            <a:off x="5103268" y="6113028"/>
            <a:ext cx="3502152" cy="365125"/>
          </a:xfrm>
        </p:spPr>
        <p:txBody>
          <a:bodyPr/>
          <a:lstStyle/>
          <a:p>
            <a:r>
              <a:rPr lang="en-US" dirty="0"/>
              <a:t>Copyright 2018 All rights reserved</a:t>
            </a:r>
          </a:p>
        </p:txBody>
      </p:sp>
    </p:spTree>
    <p:extLst>
      <p:ext uri="{BB962C8B-B14F-4D97-AF65-F5344CB8AC3E}">
        <p14:creationId xmlns:p14="http://schemas.microsoft.com/office/powerpoint/2010/main" val="751441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058" y="656560"/>
            <a:ext cx="7024744" cy="1143000"/>
          </a:xfrm>
        </p:spPr>
        <p:txBody>
          <a:bodyPr>
            <a:normAutofit fontScale="90000"/>
          </a:bodyPr>
          <a:lstStyle/>
          <a:p>
            <a:pPr algn="ctr"/>
            <a:r>
              <a:rPr lang="en-US" b="1" dirty="0"/>
              <a:t>Managing Your Own Expectations!</a:t>
            </a:r>
          </a:p>
        </p:txBody>
      </p:sp>
      <p:sp>
        <p:nvSpPr>
          <p:cNvPr id="3" name="Content Placeholder 2"/>
          <p:cNvSpPr>
            <a:spLocks noGrp="1"/>
          </p:cNvSpPr>
          <p:nvPr>
            <p:ph idx="1"/>
          </p:nvPr>
        </p:nvSpPr>
        <p:spPr/>
        <p:txBody>
          <a:bodyPr/>
          <a:lstStyle/>
          <a:p>
            <a:pPr marL="68580" indent="0">
              <a:buNone/>
            </a:pPr>
            <a:endParaRPr lang="en-US" dirty="0"/>
          </a:p>
          <a:p>
            <a:pPr marL="68580" indent="0">
              <a:buNone/>
            </a:pPr>
            <a:endParaRPr lang="en-US" dirty="0"/>
          </a:p>
        </p:txBody>
      </p:sp>
      <p:sp>
        <p:nvSpPr>
          <p:cNvPr id="6" name="TextBox 5"/>
          <p:cNvSpPr txBox="1"/>
          <p:nvPr/>
        </p:nvSpPr>
        <p:spPr>
          <a:xfrm>
            <a:off x="576129" y="1881088"/>
            <a:ext cx="7349673" cy="5539978"/>
          </a:xfrm>
          <a:prstGeom prst="rect">
            <a:avLst/>
          </a:prstGeom>
          <a:noFill/>
        </p:spPr>
        <p:txBody>
          <a:bodyPr wrap="square" rtlCol="0">
            <a:spAutoFit/>
          </a:bodyPr>
          <a:lstStyle/>
          <a:p>
            <a:pPr marL="285750" indent="-285750">
              <a:buFont typeface="Wingdings" charset="2"/>
              <a:buChar char="q"/>
            </a:pPr>
            <a:r>
              <a:rPr lang="en-US" sz="2400" dirty="0"/>
              <a:t>More Compensation</a:t>
            </a:r>
          </a:p>
          <a:p>
            <a:endParaRPr lang="en-US" sz="2400" dirty="0"/>
          </a:p>
          <a:p>
            <a:pPr marL="285750" indent="-285750">
              <a:buFont typeface="Wingdings" charset="2"/>
              <a:buChar char="q"/>
            </a:pPr>
            <a:r>
              <a:rPr lang="en-US" sz="2400" dirty="0"/>
              <a:t>More Appreciation</a:t>
            </a:r>
          </a:p>
          <a:p>
            <a:endParaRPr lang="en-US" sz="2400" dirty="0"/>
          </a:p>
          <a:p>
            <a:pPr marL="285750" indent="-285750">
              <a:buFont typeface="Wingdings" charset="2"/>
              <a:buChar char="q"/>
            </a:pPr>
            <a:r>
              <a:rPr lang="en-US" sz="2400" dirty="0"/>
              <a:t>Next Level Leadership</a:t>
            </a:r>
          </a:p>
          <a:p>
            <a:endParaRPr lang="en-US" sz="2400" dirty="0"/>
          </a:p>
          <a:p>
            <a:pPr marL="285750" indent="-285750">
              <a:buFont typeface="Wingdings" charset="2"/>
              <a:buChar char="q"/>
            </a:pPr>
            <a:r>
              <a:rPr lang="en-US" sz="2400" dirty="0"/>
              <a:t>Where do I go from here</a:t>
            </a:r>
          </a:p>
          <a:p>
            <a:endParaRPr lang="en-US" sz="2400" dirty="0"/>
          </a:p>
          <a:p>
            <a:pPr marL="285750" indent="-285750">
              <a:buFont typeface="Wingdings" charset="2"/>
              <a:buChar char="q"/>
            </a:pPr>
            <a:r>
              <a:rPr lang="en-US" sz="2400" dirty="0"/>
              <a:t>More “C” Suite Interaction</a:t>
            </a:r>
          </a:p>
          <a:p>
            <a:pPr marL="285750" indent="-285750">
              <a:buFont typeface="Wingdings" charset="2"/>
              <a:buChar char="q"/>
            </a:pPr>
            <a:endParaRPr lang="en-US" sz="2400" dirty="0"/>
          </a:p>
          <a:p>
            <a:pPr marL="285750" indent="-285750">
              <a:buFont typeface="Wingdings" charset="2"/>
              <a:buChar char="q"/>
            </a:pPr>
            <a:r>
              <a:rPr lang="en-US" sz="2400" dirty="0"/>
              <a:t>I’m a department of one</a:t>
            </a:r>
          </a:p>
          <a:p>
            <a:pPr marL="285750" indent="-285750">
              <a:buFont typeface="Wingdings" charset="2"/>
              <a:buChar char="q"/>
            </a:pPr>
            <a:endParaRPr lang="en-US" dirty="0"/>
          </a:p>
          <a:p>
            <a:pPr marL="285750" indent="-285750">
              <a:buFont typeface="Wingdings" charset="2"/>
              <a:buChar char="q"/>
            </a:pPr>
            <a:endParaRPr lang="en-US" dirty="0"/>
          </a:p>
          <a:p>
            <a:endParaRPr lang="en-US" dirty="0"/>
          </a:p>
          <a:p>
            <a:pPr marL="285750" indent="-285750">
              <a:buFont typeface="Wingdings" charset="2"/>
              <a:buChar char="q"/>
            </a:pPr>
            <a:endParaRPr lang="en-US" dirty="0"/>
          </a:p>
          <a:p>
            <a:endParaRPr lang="en-US" dirty="0"/>
          </a:p>
        </p:txBody>
      </p:sp>
      <p:sp>
        <p:nvSpPr>
          <p:cNvPr id="4" name="Rectangle 3"/>
          <p:cNvSpPr/>
          <p:nvPr/>
        </p:nvSpPr>
        <p:spPr>
          <a:xfrm>
            <a:off x="4629122" y="98734"/>
            <a:ext cx="3640973" cy="369332"/>
          </a:xfrm>
          <a:prstGeom prst="rect">
            <a:avLst/>
          </a:prstGeom>
        </p:spPr>
        <p:txBody>
          <a:bodyPr wrap="square">
            <a:spAutoFit/>
          </a:bodyPr>
          <a:lstStyle/>
          <a:p>
            <a:r>
              <a:rPr lang="en-US" b="1" dirty="0">
                <a:solidFill>
                  <a:schemeClr val="bg1"/>
                </a:solidFill>
              </a:rPr>
              <a:t>What Do You Want for Yourself?</a:t>
            </a:r>
            <a:endParaRPr lang="en-US" dirty="0"/>
          </a:p>
        </p:txBody>
      </p:sp>
      <p:pic>
        <p:nvPicPr>
          <p:cNvPr id="5" name="big_shoes_to_fill_anim_400_clr_8119_vUG7wa.mp4">
            <a:hlinkClick r:id="" action="ppaction://media"/>
            <a:extLst>
              <a:ext uri="{FF2B5EF4-FFF2-40B4-BE49-F238E27FC236}">
                <a16:creationId xmlns:a16="http://schemas.microsoft.com/office/drawing/2014/main" id="{8C67B4D5-F33E-9848-BA24-A344E6A2F6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41963" y="2194379"/>
            <a:ext cx="3093202" cy="3767522"/>
          </a:xfrm>
          <a:prstGeom prst="rect">
            <a:avLst/>
          </a:prstGeom>
        </p:spPr>
      </p:pic>
      <p:sp>
        <p:nvSpPr>
          <p:cNvPr id="7" name="Footer Placeholder 6">
            <a:extLst>
              <a:ext uri="{FF2B5EF4-FFF2-40B4-BE49-F238E27FC236}">
                <a16:creationId xmlns:a16="http://schemas.microsoft.com/office/drawing/2014/main" id="{29058D66-3FFD-4D43-8A9A-7F720E08C86C}"/>
              </a:ext>
            </a:extLst>
          </p:cNvPr>
          <p:cNvSpPr>
            <a:spLocks noGrp="1"/>
          </p:cNvSpPr>
          <p:nvPr>
            <p:ph type="ftr" sz="quarter" idx="11"/>
          </p:nvPr>
        </p:nvSpPr>
        <p:spPr>
          <a:xfrm>
            <a:off x="5137488" y="6132216"/>
            <a:ext cx="3502152" cy="365125"/>
          </a:xfrm>
        </p:spPr>
        <p:txBody>
          <a:bodyPr/>
          <a:lstStyle/>
          <a:p>
            <a:r>
              <a:rPr lang="en-US" dirty="0"/>
              <a:t>Copyright 2018 All rights reserved</a:t>
            </a:r>
          </a:p>
        </p:txBody>
      </p:sp>
    </p:spTree>
    <p:extLst>
      <p:ext uri="{BB962C8B-B14F-4D97-AF65-F5344CB8AC3E}">
        <p14:creationId xmlns:p14="http://schemas.microsoft.com/office/powerpoint/2010/main" val="282801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43" y="2755558"/>
            <a:ext cx="8138437" cy="3051984"/>
          </a:xfrm>
        </p:spPr>
        <p:txBody>
          <a:bodyPr>
            <a:normAutofit fontScale="90000"/>
          </a:bodyPr>
          <a:lstStyle/>
          <a:p>
            <a:pPr algn="ctr"/>
            <a:r>
              <a:rPr lang="en-US" b="1" dirty="0"/>
              <a:t>Who are you now?</a:t>
            </a:r>
            <a:br>
              <a:rPr lang="en-US" b="1" dirty="0"/>
            </a:br>
            <a:r>
              <a:rPr lang="en-US" b="1" dirty="0"/>
              <a:t>Who do you want to be?</a:t>
            </a:r>
            <a:br>
              <a:rPr lang="en-US" b="1" dirty="0"/>
            </a:br>
            <a:r>
              <a:rPr lang="en-US" b="1" dirty="0"/>
              <a:t>What do you want to be doing?</a:t>
            </a:r>
            <a:br>
              <a:rPr lang="en-US" b="1" dirty="0"/>
            </a:br>
            <a:r>
              <a:rPr lang="en-US" b="1" dirty="0"/>
              <a:t>What do you want to earn doing it?</a:t>
            </a:r>
            <a:br>
              <a:rPr lang="en-US" b="1" dirty="0"/>
            </a:br>
            <a:endParaRPr lang="en-US" b="1" dirty="0"/>
          </a:p>
        </p:txBody>
      </p:sp>
      <p:sp>
        <p:nvSpPr>
          <p:cNvPr id="5" name="Title 1"/>
          <p:cNvSpPr txBox="1">
            <a:spLocks/>
          </p:cNvSpPr>
          <p:nvPr/>
        </p:nvSpPr>
        <p:spPr>
          <a:xfrm>
            <a:off x="4949600" y="-17949"/>
            <a:ext cx="2950270" cy="531263"/>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chemeClr val="bg1"/>
                </a:solidFill>
              </a:rPr>
              <a:t>Group Exercise</a:t>
            </a:r>
          </a:p>
        </p:txBody>
      </p:sp>
      <p:pic>
        <p:nvPicPr>
          <p:cNvPr id="7" name="Picture 6" descr="who are yo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243" y="317500"/>
            <a:ext cx="3924300" cy="2070100"/>
          </a:xfrm>
          <a:prstGeom prst="rect">
            <a:avLst/>
          </a:prstGeom>
        </p:spPr>
      </p:pic>
      <p:sp>
        <p:nvSpPr>
          <p:cNvPr id="3" name="Footer Placeholder 2">
            <a:extLst>
              <a:ext uri="{FF2B5EF4-FFF2-40B4-BE49-F238E27FC236}">
                <a16:creationId xmlns:a16="http://schemas.microsoft.com/office/drawing/2014/main" id="{CC168291-7149-EF44-813C-1AC90ABCFFDF}"/>
              </a:ext>
            </a:extLst>
          </p:cNvPr>
          <p:cNvSpPr>
            <a:spLocks noGrp="1"/>
          </p:cNvSpPr>
          <p:nvPr>
            <p:ph type="ftr" sz="quarter" idx="11"/>
          </p:nvPr>
        </p:nvSpPr>
        <p:spPr/>
        <p:txBody>
          <a:bodyPr/>
          <a:lstStyle/>
          <a:p>
            <a:r>
              <a:rPr lang="en-US"/>
              <a:t>Copyright 2018 All rights reserved</a:t>
            </a:r>
          </a:p>
        </p:txBody>
      </p:sp>
    </p:spTree>
    <p:extLst>
      <p:ext uri="{BB962C8B-B14F-4D97-AF65-F5344CB8AC3E}">
        <p14:creationId xmlns:p14="http://schemas.microsoft.com/office/powerpoint/2010/main" val="3241987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cial Me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008" y="5165972"/>
            <a:ext cx="1921793" cy="1278866"/>
          </a:xfrm>
          <a:prstGeom prst="rect">
            <a:avLst/>
          </a:prstGeom>
        </p:spPr>
      </p:pic>
      <p:sp>
        <p:nvSpPr>
          <p:cNvPr id="5" name="Title 1"/>
          <p:cNvSpPr txBox="1">
            <a:spLocks/>
          </p:cNvSpPr>
          <p:nvPr/>
        </p:nvSpPr>
        <p:spPr>
          <a:xfrm>
            <a:off x="453608" y="800876"/>
            <a:ext cx="8117781" cy="11430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Sample Lean Six Sigma </a:t>
            </a:r>
            <a:br>
              <a:rPr lang="en-US" b="1" dirty="0"/>
            </a:br>
            <a:r>
              <a:rPr lang="en-US" b="1" dirty="0"/>
              <a:t>Communication Solutions</a:t>
            </a:r>
          </a:p>
        </p:txBody>
      </p:sp>
      <p:sp>
        <p:nvSpPr>
          <p:cNvPr id="6" name="Content Placeholder 2"/>
          <p:cNvSpPr txBox="1">
            <a:spLocks/>
          </p:cNvSpPr>
          <p:nvPr/>
        </p:nvSpPr>
        <p:spPr>
          <a:xfrm>
            <a:off x="551673" y="1943876"/>
            <a:ext cx="8135128" cy="3450696"/>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0" indent="0">
              <a:buFont typeface="Wingdings 2" pitchFamily="18" charset="2"/>
              <a:buNone/>
            </a:pPr>
            <a:r>
              <a:rPr lang="en-US" dirty="0"/>
              <a:t>40% prefer email communications</a:t>
            </a:r>
          </a:p>
          <a:p>
            <a:pPr marL="0" indent="0">
              <a:buFont typeface="Wingdings 2" pitchFamily="18" charset="2"/>
              <a:buNone/>
            </a:pPr>
            <a:r>
              <a:rPr lang="en-US" dirty="0"/>
              <a:t>20% prefer a memo</a:t>
            </a:r>
          </a:p>
          <a:p>
            <a:pPr marL="0" indent="0">
              <a:buFont typeface="Wingdings 2" pitchFamily="18" charset="2"/>
              <a:buNone/>
            </a:pPr>
            <a:r>
              <a:rPr lang="en-US" dirty="0"/>
              <a:t>10% prefer face to face</a:t>
            </a:r>
          </a:p>
          <a:p>
            <a:pPr marL="0" indent="0">
              <a:buFont typeface="Wingdings 2" pitchFamily="18" charset="2"/>
              <a:buNone/>
            </a:pPr>
            <a:r>
              <a:rPr lang="en-US" dirty="0"/>
              <a:t>30% prefer social media</a:t>
            </a:r>
          </a:p>
          <a:p>
            <a:pPr marL="0" indent="0">
              <a:buFont typeface="Wingdings 2" pitchFamily="18" charset="2"/>
              <a:buNone/>
            </a:pPr>
            <a:r>
              <a:rPr lang="en-US" dirty="0" err="1"/>
              <a:t>Instagram</a:t>
            </a:r>
            <a:r>
              <a:rPr lang="en-US" dirty="0"/>
              <a:t>:  Pictures of Benefit Documents</a:t>
            </a:r>
          </a:p>
          <a:p>
            <a:pPr marL="0" indent="0">
              <a:buFont typeface="Wingdings 2" pitchFamily="18" charset="2"/>
              <a:buNone/>
            </a:pPr>
            <a:r>
              <a:rPr lang="en-US" dirty="0"/>
              <a:t>Twitter:  Reminders and basic communications</a:t>
            </a:r>
          </a:p>
          <a:p>
            <a:pPr marL="0" indent="0">
              <a:buFont typeface="Wingdings 2" pitchFamily="18" charset="2"/>
              <a:buNone/>
            </a:pPr>
            <a:r>
              <a:rPr lang="en-US" dirty="0"/>
              <a:t>Facebook HR Page: Basic Communications</a:t>
            </a:r>
          </a:p>
          <a:p>
            <a:pPr marL="0" indent="0">
              <a:buFont typeface="Wingdings 2" pitchFamily="18" charset="2"/>
              <a:buNone/>
            </a:pPr>
            <a:r>
              <a:rPr lang="en-US" dirty="0"/>
              <a:t>You Tube:  Password protected videos from HR</a:t>
            </a:r>
          </a:p>
        </p:txBody>
      </p:sp>
      <p:sp>
        <p:nvSpPr>
          <p:cNvPr id="2" name="TextBox 1">
            <a:extLst>
              <a:ext uri="{FF2B5EF4-FFF2-40B4-BE49-F238E27FC236}">
                <a16:creationId xmlns:a16="http://schemas.microsoft.com/office/drawing/2014/main" id="{9B8D9EB0-2CB6-854F-B088-4106C976EEF1}"/>
              </a:ext>
            </a:extLst>
          </p:cNvPr>
          <p:cNvSpPr txBox="1"/>
          <p:nvPr/>
        </p:nvSpPr>
        <p:spPr>
          <a:xfrm>
            <a:off x="4787153" y="82827"/>
            <a:ext cx="3307977" cy="369332"/>
          </a:xfrm>
          <a:prstGeom prst="rect">
            <a:avLst/>
          </a:prstGeom>
          <a:noFill/>
        </p:spPr>
        <p:txBody>
          <a:bodyPr wrap="square" rtlCol="0">
            <a:spAutoFit/>
          </a:bodyPr>
          <a:lstStyle/>
          <a:p>
            <a:r>
              <a:rPr lang="en-US" b="1" dirty="0">
                <a:solidFill>
                  <a:schemeClr val="bg1"/>
                </a:solidFill>
              </a:rPr>
              <a:t>Do I need to include a cat?!</a:t>
            </a:r>
          </a:p>
        </p:txBody>
      </p:sp>
      <p:sp>
        <p:nvSpPr>
          <p:cNvPr id="3" name="Footer Placeholder 2">
            <a:extLst>
              <a:ext uri="{FF2B5EF4-FFF2-40B4-BE49-F238E27FC236}">
                <a16:creationId xmlns:a16="http://schemas.microsoft.com/office/drawing/2014/main" id="{E84BD7A6-6E00-9341-94A5-C8C24985F4B6}"/>
              </a:ext>
            </a:extLst>
          </p:cNvPr>
          <p:cNvSpPr>
            <a:spLocks noGrp="1"/>
          </p:cNvSpPr>
          <p:nvPr>
            <p:ph type="ftr" sz="quarter" idx="11"/>
          </p:nvPr>
        </p:nvSpPr>
        <p:spPr>
          <a:xfrm>
            <a:off x="4690065" y="6172447"/>
            <a:ext cx="3502152" cy="365125"/>
          </a:xfrm>
        </p:spPr>
        <p:txBody>
          <a:bodyPr/>
          <a:lstStyle/>
          <a:p>
            <a:r>
              <a:rPr lang="en-US" dirty="0"/>
              <a:t>Copyright 2018 All rights reserved</a:t>
            </a:r>
          </a:p>
        </p:txBody>
      </p:sp>
    </p:spTree>
    <p:extLst>
      <p:ext uri="{BB962C8B-B14F-4D97-AF65-F5344CB8AC3E}">
        <p14:creationId xmlns:p14="http://schemas.microsoft.com/office/powerpoint/2010/main" val="3194290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368" y="-799218"/>
            <a:ext cx="3628295" cy="1291389"/>
          </a:xfrm>
        </p:spPr>
        <p:txBody>
          <a:bodyPr>
            <a:normAutofit/>
          </a:bodyPr>
          <a:lstStyle/>
          <a:p>
            <a:pPr algn="ctr"/>
            <a:r>
              <a:rPr lang="en-US" sz="2400" b="1" dirty="0">
                <a:solidFill>
                  <a:schemeClr val="bg1"/>
                </a:solidFill>
              </a:rPr>
              <a:t>Transformation Tools!</a:t>
            </a:r>
          </a:p>
        </p:txBody>
      </p:sp>
      <p:sp>
        <p:nvSpPr>
          <p:cNvPr id="3" name="Content Placeholder 2"/>
          <p:cNvSpPr>
            <a:spLocks noGrp="1"/>
          </p:cNvSpPr>
          <p:nvPr>
            <p:ph idx="1"/>
          </p:nvPr>
        </p:nvSpPr>
        <p:spPr>
          <a:xfrm>
            <a:off x="565176" y="941294"/>
            <a:ext cx="8109343" cy="4182034"/>
          </a:xfrm>
        </p:spPr>
        <p:txBody>
          <a:bodyPr>
            <a:normAutofit/>
          </a:bodyPr>
          <a:lstStyle/>
          <a:p>
            <a:r>
              <a:rPr lang="en-US" dirty="0"/>
              <a:t>Certificate in Mediation</a:t>
            </a:r>
          </a:p>
          <a:p>
            <a:r>
              <a:rPr lang="en-US" dirty="0"/>
              <a:t>SHRM California Employment Law Credential</a:t>
            </a:r>
          </a:p>
          <a:p>
            <a:r>
              <a:rPr lang="en-US" dirty="0"/>
              <a:t>SHRM Recruiting Credential</a:t>
            </a:r>
          </a:p>
          <a:p>
            <a:r>
              <a:rPr lang="en-US" dirty="0"/>
              <a:t>SHRM Department of One Credential</a:t>
            </a:r>
          </a:p>
          <a:p>
            <a:r>
              <a:rPr lang="en-US" dirty="0"/>
              <a:t>Project Management Certification</a:t>
            </a:r>
          </a:p>
          <a:p>
            <a:r>
              <a:rPr lang="en-US" dirty="0"/>
              <a:t>Accounting Certification</a:t>
            </a:r>
          </a:p>
          <a:p>
            <a:r>
              <a:rPr lang="en-US" dirty="0"/>
              <a:t>Professional Profile and Brand</a:t>
            </a:r>
          </a:p>
          <a:p>
            <a:r>
              <a:rPr lang="en-US" dirty="0"/>
              <a:t>Participating in your profession Board position or volunteering</a:t>
            </a:r>
          </a:p>
          <a:p>
            <a:pPr marL="68580" indent="0">
              <a:buNone/>
            </a:pPr>
            <a:endParaRPr lang="en-US" dirty="0"/>
          </a:p>
          <a:p>
            <a:pPr marL="68580" indent="0">
              <a:buNone/>
            </a:pPr>
            <a:endParaRPr lang="en-US" dirty="0"/>
          </a:p>
        </p:txBody>
      </p:sp>
      <p:pic>
        <p:nvPicPr>
          <p:cNvPr id="4" name="Picture 3"/>
          <p:cNvPicPr>
            <a:picLocks noChangeAspect="1"/>
          </p:cNvPicPr>
          <p:nvPr/>
        </p:nvPicPr>
        <p:blipFill>
          <a:blip r:embed="rId2"/>
          <a:stretch>
            <a:fillRect/>
          </a:stretch>
        </p:blipFill>
        <p:spPr>
          <a:xfrm>
            <a:off x="4248883" y="4356388"/>
            <a:ext cx="4201264" cy="1991464"/>
          </a:xfrm>
          <a:prstGeom prst="rect">
            <a:avLst/>
          </a:prstGeom>
        </p:spPr>
      </p:pic>
      <p:sp>
        <p:nvSpPr>
          <p:cNvPr id="6" name="Footer Placeholder 5">
            <a:extLst>
              <a:ext uri="{FF2B5EF4-FFF2-40B4-BE49-F238E27FC236}">
                <a16:creationId xmlns:a16="http://schemas.microsoft.com/office/drawing/2014/main" id="{EB28B1AC-9AD9-BB4E-9578-5FE7DB39BA35}"/>
              </a:ext>
            </a:extLst>
          </p:cNvPr>
          <p:cNvSpPr>
            <a:spLocks noGrp="1"/>
          </p:cNvSpPr>
          <p:nvPr>
            <p:ph type="ftr" sz="quarter" idx="11"/>
          </p:nvPr>
        </p:nvSpPr>
        <p:spPr>
          <a:xfrm>
            <a:off x="5060181" y="6165289"/>
            <a:ext cx="3502152" cy="365125"/>
          </a:xfrm>
        </p:spPr>
        <p:txBody>
          <a:bodyPr/>
          <a:lstStyle/>
          <a:p>
            <a:r>
              <a:rPr lang="en-US" dirty="0"/>
              <a:t>Copyright 2018 All rights reserved</a:t>
            </a:r>
          </a:p>
        </p:txBody>
      </p:sp>
    </p:spTree>
    <p:extLst>
      <p:ext uri="{BB962C8B-B14F-4D97-AF65-F5344CB8AC3E}">
        <p14:creationId xmlns:p14="http://schemas.microsoft.com/office/powerpoint/2010/main" val="3780099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1520" y="1318022"/>
            <a:ext cx="8130637" cy="4801315"/>
          </a:xfrm>
          <a:prstGeom prst="rect">
            <a:avLst/>
          </a:prstGeom>
          <a:noFill/>
        </p:spPr>
        <p:txBody>
          <a:bodyPr wrap="square" rtlCol="0">
            <a:spAutoFit/>
          </a:bodyPr>
          <a:lstStyle/>
          <a:p>
            <a:pPr marL="285750" indent="-285750">
              <a:buFont typeface="Wingdings" charset="2"/>
              <a:buChar char="q"/>
            </a:pPr>
            <a:r>
              <a:rPr lang="en-US" sz="2400" dirty="0"/>
              <a:t> Website:  Leadership Now </a:t>
            </a:r>
          </a:p>
          <a:p>
            <a:endParaRPr lang="en-US" sz="2400" dirty="0"/>
          </a:p>
          <a:p>
            <a:pPr marL="285750" indent="-285750">
              <a:buFont typeface="Wingdings" charset="2"/>
              <a:buChar char="q"/>
            </a:pPr>
            <a:r>
              <a:rPr lang="en-US" sz="2400" dirty="0"/>
              <a:t> Website:  </a:t>
            </a:r>
            <a:r>
              <a:rPr lang="en-US" sz="2400" dirty="0" err="1"/>
              <a:t>Mindtools</a:t>
            </a:r>
            <a:endParaRPr lang="en-US" sz="2400" dirty="0"/>
          </a:p>
          <a:p>
            <a:endParaRPr lang="en-US" sz="2400" dirty="0"/>
          </a:p>
          <a:p>
            <a:pPr marL="285750" indent="-285750">
              <a:buFont typeface="Wingdings" charset="2"/>
              <a:buChar char="q"/>
            </a:pPr>
            <a:r>
              <a:rPr lang="en-US" sz="2400" dirty="0"/>
              <a:t> Website:  SHRM </a:t>
            </a:r>
          </a:p>
          <a:p>
            <a:endParaRPr lang="en-US" sz="2400" dirty="0"/>
          </a:p>
          <a:p>
            <a:pPr marL="285750" indent="-285750">
              <a:buFont typeface="Wingdings" charset="2"/>
              <a:buChar char="q"/>
            </a:pPr>
            <a:r>
              <a:rPr lang="en-US" sz="2400" dirty="0"/>
              <a:t> Website:  Character Counts</a:t>
            </a:r>
          </a:p>
          <a:p>
            <a:endParaRPr lang="en-US" sz="2400" dirty="0"/>
          </a:p>
          <a:p>
            <a:pPr marL="285750" indent="-285750">
              <a:buFont typeface="Wingdings" charset="2"/>
              <a:buChar char="q"/>
            </a:pPr>
            <a:r>
              <a:rPr lang="en-US" sz="2400" dirty="0"/>
              <a:t> Website:  Linked In</a:t>
            </a:r>
          </a:p>
          <a:p>
            <a:pPr marL="285750" indent="-285750">
              <a:buFont typeface="Wingdings" charset="2"/>
              <a:buChar char="q"/>
            </a:pPr>
            <a:endParaRPr lang="en-US" dirty="0"/>
          </a:p>
          <a:p>
            <a:pPr marL="285750" indent="-285750">
              <a:buFont typeface="Wingdings" charset="2"/>
              <a:buChar char="q"/>
            </a:pPr>
            <a:endParaRPr lang="en-US" dirty="0"/>
          </a:p>
          <a:p>
            <a:endParaRPr lang="en-US" dirty="0"/>
          </a:p>
          <a:p>
            <a:pPr marL="285750" indent="-285750">
              <a:buFont typeface="Wingdings" charset="2"/>
              <a:buChar char="q"/>
            </a:pPr>
            <a:endParaRPr lang="en-US" dirty="0"/>
          </a:p>
          <a:p>
            <a:endParaRPr lang="en-US" dirty="0"/>
          </a:p>
        </p:txBody>
      </p:sp>
      <p:sp>
        <p:nvSpPr>
          <p:cNvPr id="4" name="Title 1"/>
          <p:cNvSpPr>
            <a:spLocks noGrp="1"/>
          </p:cNvSpPr>
          <p:nvPr>
            <p:ph type="title"/>
          </p:nvPr>
        </p:nvSpPr>
        <p:spPr>
          <a:xfrm>
            <a:off x="4535368" y="-799218"/>
            <a:ext cx="3628295" cy="1291389"/>
          </a:xfrm>
        </p:spPr>
        <p:txBody>
          <a:bodyPr>
            <a:normAutofit/>
          </a:bodyPr>
          <a:lstStyle/>
          <a:p>
            <a:pPr algn="ctr"/>
            <a:r>
              <a:rPr lang="en-US" sz="2400" b="1" dirty="0">
                <a:solidFill>
                  <a:schemeClr val="bg1"/>
                </a:solidFill>
              </a:rPr>
              <a:t>Website Tools!</a:t>
            </a:r>
          </a:p>
        </p:txBody>
      </p:sp>
      <p:pic>
        <p:nvPicPr>
          <p:cNvPr id="2" name="Picture 1" descr="ww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700" y="4127500"/>
            <a:ext cx="3467100" cy="2349500"/>
          </a:xfrm>
          <a:prstGeom prst="rect">
            <a:avLst/>
          </a:prstGeom>
        </p:spPr>
      </p:pic>
      <p:sp>
        <p:nvSpPr>
          <p:cNvPr id="3" name="Footer Placeholder 2">
            <a:extLst>
              <a:ext uri="{FF2B5EF4-FFF2-40B4-BE49-F238E27FC236}">
                <a16:creationId xmlns:a16="http://schemas.microsoft.com/office/drawing/2014/main" id="{93AA351D-1E72-F44B-8082-DC096848A15A}"/>
              </a:ext>
            </a:extLst>
          </p:cNvPr>
          <p:cNvSpPr>
            <a:spLocks noGrp="1"/>
          </p:cNvSpPr>
          <p:nvPr>
            <p:ph type="ftr" sz="quarter" idx="11"/>
          </p:nvPr>
        </p:nvSpPr>
        <p:spPr>
          <a:xfrm>
            <a:off x="5184648" y="6111875"/>
            <a:ext cx="3502152" cy="365125"/>
          </a:xfrm>
        </p:spPr>
        <p:txBody>
          <a:bodyPr/>
          <a:lstStyle/>
          <a:p>
            <a:r>
              <a:rPr lang="en-US" dirty="0"/>
              <a:t>Copyright 2018 All rights reserved</a:t>
            </a:r>
          </a:p>
        </p:txBody>
      </p:sp>
    </p:spTree>
    <p:extLst>
      <p:ext uri="{BB962C8B-B14F-4D97-AF65-F5344CB8AC3E}">
        <p14:creationId xmlns:p14="http://schemas.microsoft.com/office/powerpoint/2010/main" val="7993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r-humor-cartoon Job Description.jpg"/>
          <p:cNvPicPr>
            <a:picLocks noChangeAspect="1"/>
          </p:cNvPicPr>
          <p:nvPr/>
        </p:nvPicPr>
        <p:blipFill>
          <a:blip r:embed="rId2">
            <a:extLst>
              <a:ext uri="{28A0092B-C50C-407E-A947-70E740481C1C}">
                <a14:useLocalDpi xmlns:a14="http://schemas.microsoft.com/office/drawing/2010/main" val="0"/>
              </a:ext>
            </a:extLst>
          </a:blip>
          <a:srcRect l="-33857" r="-33857"/>
          <a:stretch>
            <a:fillRect/>
          </a:stretch>
        </p:blipFill>
        <p:spPr>
          <a:xfrm>
            <a:off x="842738" y="1270110"/>
            <a:ext cx="9398470" cy="5019633"/>
          </a:xfrm>
          <a:prstGeom prst="rect">
            <a:avLst/>
          </a:prstGeom>
        </p:spPr>
      </p:pic>
      <p:sp>
        <p:nvSpPr>
          <p:cNvPr id="5" name="TextBox 4"/>
          <p:cNvSpPr txBox="1"/>
          <p:nvPr/>
        </p:nvSpPr>
        <p:spPr>
          <a:xfrm>
            <a:off x="651114" y="575970"/>
            <a:ext cx="2173799" cy="1569660"/>
          </a:xfrm>
          <a:prstGeom prst="rect">
            <a:avLst/>
          </a:prstGeom>
          <a:noFill/>
        </p:spPr>
        <p:txBody>
          <a:bodyPr wrap="square" rtlCol="0">
            <a:spAutoFit/>
          </a:bodyPr>
          <a:lstStyle/>
          <a:p>
            <a:pPr algn="ctr"/>
            <a:r>
              <a:rPr lang="en-US" sz="4800" b="1" dirty="0">
                <a:solidFill>
                  <a:schemeClr val="tx2"/>
                </a:solidFill>
              </a:rPr>
              <a:t>Thank you!</a:t>
            </a:r>
          </a:p>
        </p:txBody>
      </p:sp>
      <p:sp>
        <p:nvSpPr>
          <p:cNvPr id="8" name="Title 1"/>
          <p:cNvSpPr txBox="1">
            <a:spLocks/>
          </p:cNvSpPr>
          <p:nvPr/>
        </p:nvSpPr>
        <p:spPr>
          <a:xfrm>
            <a:off x="5056426" y="0"/>
            <a:ext cx="2599430" cy="531263"/>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solidFill>
                  <a:schemeClr val="bg1"/>
                </a:solidFill>
              </a:rPr>
              <a:t>Questions</a:t>
            </a:r>
          </a:p>
        </p:txBody>
      </p:sp>
      <p:sp>
        <p:nvSpPr>
          <p:cNvPr id="2" name="Footer Placeholder 1">
            <a:extLst>
              <a:ext uri="{FF2B5EF4-FFF2-40B4-BE49-F238E27FC236}">
                <a16:creationId xmlns:a16="http://schemas.microsoft.com/office/drawing/2014/main" id="{9AAEEC8B-5F19-D24B-8345-F33758E742B7}"/>
              </a:ext>
            </a:extLst>
          </p:cNvPr>
          <p:cNvSpPr>
            <a:spLocks noGrp="1"/>
          </p:cNvSpPr>
          <p:nvPr>
            <p:ph type="ftr" sz="quarter" idx="11"/>
          </p:nvPr>
        </p:nvSpPr>
        <p:spPr>
          <a:xfrm>
            <a:off x="5056426" y="6289743"/>
            <a:ext cx="3502152" cy="365125"/>
          </a:xfrm>
        </p:spPr>
        <p:txBody>
          <a:bodyPr/>
          <a:lstStyle/>
          <a:p>
            <a:r>
              <a:rPr lang="en-US" dirty="0"/>
              <a:t>Copyright 2018 All rights reserved</a:t>
            </a:r>
          </a:p>
        </p:txBody>
      </p:sp>
    </p:spTree>
    <p:extLst>
      <p:ext uri="{BB962C8B-B14F-4D97-AF65-F5344CB8AC3E}">
        <p14:creationId xmlns:p14="http://schemas.microsoft.com/office/powerpoint/2010/main" val="3502966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ject Cartoon.gif"/>
          <p:cNvPicPr>
            <a:picLocks noGrp="1" noChangeAspect="1"/>
          </p:cNvPicPr>
          <p:nvPr>
            <p:ph idx="1"/>
          </p:nvPr>
        </p:nvPicPr>
        <p:blipFill>
          <a:blip r:embed="rId2">
            <a:extLst>
              <a:ext uri="{28A0092B-C50C-407E-A947-70E740481C1C}">
                <a14:useLocalDpi xmlns:a14="http://schemas.microsoft.com/office/drawing/2010/main" val="0"/>
              </a:ext>
            </a:extLst>
          </a:blip>
          <a:srcRect l="-10269" r="-10269"/>
          <a:stretch>
            <a:fillRect/>
          </a:stretch>
        </p:blipFill>
        <p:spPr>
          <a:xfrm>
            <a:off x="724042" y="1056448"/>
            <a:ext cx="7703334" cy="4783684"/>
          </a:xfrm>
        </p:spPr>
      </p:pic>
      <p:sp>
        <p:nvSpPr>
          <p:cNvPr id="5" name="Title 1"/>
          <p:cNvSpPr>
            <a:spLocks noGrp="1"/>
          </p:cNvSpPr>
          <p:nvPr>
            <p:ph type="title"/>
          </p:nvPr>
        </p:nvSpPr>
        <p:spPr>
          <a:xfrm>
            <a:off x="4535368" y="-799218"/>
            <a:ext cx="3628295" cy="1291389"/>
          </a:xfrm>
        </p:spPr>
        <p:txBody>
          <a:bodyPr>
            <a:normAutofit/>
          </a:bodyPr>
          <a:lstStyle/>
          <a:p>
            <a:pPr algn="ctr"/>
            <a:r>
              <a:rPr lang="en-US" sz="2400" b="1" dirty="0">
                <a:solidFill>
                  <a:schemeClr val="bg1"/>
                </a:solidFill>
              </a:rPr>
              <a:t>Sound Familiar?</a:t>
            </a:r>
          </a:p>
        </p:txBody>
      </p:sp>
      <p:sp>
        <p:nvSpPr>
          <p:cNvPr id="2" name="Footer Placeholder 1">
            <a:extLst>
              <a:ext uri="{FF2B5EF4-FFF2-40B4-BE49-F238E27FC236}">
                <a16:creationId xmlns:a16="http://schemas.microsoft.com/office/drawing/2014/main" id="{D29A654E-B006-0E4F-A752-66D40EE18682}"/>
              </a:ext>
            </a:extLst>
          </p:cNvPr>
          <p:cNvSpPr>
            <a:spLocks noGrp="1"/>
          </p:cNvSpPr>
          <p:nvPr>
            <p:ph type="ftr" sz="quarter" idx="11"/>
          </p:nvPr>
        </p:nvSpPr>
        <p:spPr/>
        <p:txBody>
          <a:bodyPr/>
          <a:lstStyle/>
          <a:p>
            <a:r>
              <a:rPr lang="en-US"/>
              <a:t>Copyright 2018 All rights reserved</a:t>
            </a:r>
          </a:p>
        </p:txBody>
      </p:sp>
    </p:spTree>
    <p:extLst>
      <p:ext uri="{BB962C8B-B14F-4D97-AF65-F5344CB8AC3E}">
        <p14:creationId xmlns:p14="http://schemas.microsoft.com/office/powerpoint/2010/main" val="394095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71E81-9B6E-C64C-B722-F05885921787}"/>
              </a:ext>
            </a:extLst>
          </p:cNvPr>
          <p:cNvSpPr>
            <a:spLocks noGrp="1"/>
          </p:cNvSpPr>
          <p:nvPr>
            <p:ph type="title"/>
          </p:nvPr>
        </p:nvSpPr>
        <p:spPr>
          <a:xfrm>
            <a:off x="654907" y="1013253"/>
            <a:ext cx="7945395" cy="3373395"/>
          </a:xfrm>
        </p:spPr>
        <p:txBody>
          <a:bodyPr>
            <a:normAutofit/>
          </a:bodyPr>
          <a:lstStyle/>
          <a:p>
            <a:pPr algn="ctr"/>
            <a:r>
              <a:rPr lang="en-US" dirty="0"/>
              <a:t>To have work-life balance with your employees, you must have it for yourself first!</a:t>
            </a:r>
            <a:br>
              <a:rPr lang="en-US" dirty="0"/>
            </a:br>
            <a:endParaRPr lang="en-US" dirty="0"/>
          </a:p>
        </p:txBody>
      </p:sp>
      <p:pic>
        <p:nvPicPr>
          <p:cNvPr id="4" name="The Power of Words A girl Changed a BLIND man Day Amazing.mp4">
            <a:hlinkClick r:id="" action="ppaction://media"/>
            <a:extLst>
              <a:ext uri="{FF2B5EF4-FFF2-40B4-BE49-F238E27FC236}">
                <a16:creationId xmlns:a16="http://schemas.microsoft.com/office/drawing/2014/main" id="{787FE676-DFEF-924A-A39A-C33DC08619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19666" y="4992305"/>
            <a:ext cx="2615878" cy="1471431"/>
          </a:xfrm>
          <a:prstGeom prst="rect">
            <a:avLst/>
          </a:prstGeom>
        </p:spPr>
      </p:pic>
      <p:sp>
        <p:nvSpPr>
          <p:cNvPr id="3" name="TextBox 2">
            <a:extLst>
              <a:ext uri="{FF2B5EF4-FFF2-40B4-BE49-F238E27FC236}">
                <a16:creationId xmlns:a16="http://schemas.microsoft.com/office/drawing/2014/main" id="{E9B0A45B-68C8-304A-91A2-AAE729F264DE}"/>
              </a:ext>
            </a:extLst>
          </p:cNvPr>
          <p:cNvSpPr txBox="1"/>
          <p:nvPr/>
        </p:nvSpPr>
        <p:spPr>
          <a:xfrm>
            <a:off x="4880919" y="0"/>
            <a:ext cx="3064476" cy="584775"/>
          </a:xfrm>
          <a:prstGeom prst="rect">
            <a:avLst/>
          </a:prstGeom>
          <a:noFill/>
        </p:spPr>
        <p:txBody>
          <a:bodyPr wrap="square" rtlCol="0">
            <a:spAutoFit/>
          </a:bodyPr>
          <a:lstStyle/>
          <a:p>
            <a:pPr algn="ctr"/>
            <a:r>
              <a:rPr lang="en-US" sz="3200" b="1" dirty="0">
                <a:solidFill>
                  <a:schemeClr val="bg1"/>
                </a:solidFill>
              </a:rPr>
              <a:t>Perspective</a:t>
            </a:r>
          </a:p>
        </p:txBody>
      </p:sp>
      <p:sp>
        <p:nvSpPr>
          <p:cNvPr id="5" name="Footer Placeholder 4">
            <a:extLst>
              <a:ext uri="{FF2B5EF4-FFF2-40B4-BE49-F238E27FC236}">
                <a16:creationId xmlns:a16="http://schemas.microsoft.com/office/drawing/2014/main" id="{9BD02835-5E24-E546-B8E6-931A8779DFA5}"/>
              </a:ext>
            </a:extLst>
          </p:cNvPr>
          <p:cNvSpPr>
            <a:spLocks noGrp="1"/>
          </p:cNvSpPr>
          <p:nvPr>
            <p:ph type="ftr" sz="quarter" idx="11"/>
          </p:nvPr>
        </p:nvSpPr>
        <p:spPr>
          <a:xfrm>
            <a:off x="5192777" y="6098611"/>
            <a:ext cx="3502152" cy="365125"/>
          </a:xfrm>
        </p:spPr>
        <p:txBody>
          <a:bodyPr/>
          <a:lstStyle/>
          <a:p>
            <a:r>
              <a:rPr lang="en-US" dirty="0"/>
              <a:t>Copyright 2018 All rights reserved</a:t>
            </a:r>
          </a:p>
        </p:txBody>
      </p:sp>
    </p:spTree>
    <p:extLst>
      <p:ext uri="{BB962C8B-B14F-4D97-AF65-F5344CB8AC3E}">
        <p14:creationId xmlns:p14="http://schemas.microsoft.com/office/powerpoint/2010/main" val="135333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00C677-7ABE-AC40-90B4-D05F9DB5AA22}"/>
              </a:ext>
            </a:extLst>
          </p:cNvPr>
          <p:cNvPicPr>
            <a:picLocks noChangeAspect="1"/>
          </p:cNvPicPr>
          <p:nvPr/>
        </p:nvPicPr>
        <p:blipFill>
          <a:blip r:embed="rId2"/>
          <a:stretch>
            <a:fillRect/>
          </a:stretch>
        </p:blipFill>
        <p:spPr>
          <a:xfrm>
            <a:off x="7043350" y="4979772"/>
            <a:ext cx="1491049" cy="1491049"/>
          </a:xfrm>
          <a:prstGeom prst="rect">
            <a:avLst/>
          </a:prstGeom>
        </p:spPr>
      </p:pic>
      <p:sp>
        <p:nvSpPr>
          <p:cNvPr id="2" name="Title 1">
            <a:extLst>
              <a:ext uri="{FF2B5EF4-FFF2-40B4-BE49-F238E27FC236}">
                <a16:creationId xmlns:a16="http://schemas.microsoft.com/office/drawing/2014/main" id="{F910ABA1-B828-554D-827C-5FE0B2D73B2F}"/>
              </a:ext>
            </a:extLst>
          </p:cNvPr>
          <p:cNvSpPr>
            <a:spLocks noGrp="1"/>
          </p:cNvSpPr>
          <p:nvPr>
            <p:ph type="title"/>
          </p:nvPr>
        </p:nvSpPr>
        <p:spPr>
          <a:xfrm>
            <a:off x="549797" y="651315"/>
            <a:ext cx="8183301" cy="1143000"/>
          </a:xfrm>
        </p:spPr>
        <p:txBody>
          <a:bodyPr>
            <a:normAutofit fontScale="90000"/>
          </a:bodyPr>
          <a:lstStyle/>
          <a:p>
            <a:pPr algn="ctr"/>
            <a:r>
              <a:rPr lang="en-US" dirty="0"/>
              <a:t>How do we balance, fairness and equality with business reality</a:t>
            </a:r>
          </a:p>
        </p:txBody>
      </p:sp>
      <p:sp>
        <p:nvSpPr>
          <p:cNvPr id="3" name="Content Placeholder 2">
            <a:extLst>
              <a:ext uri="{FF2B5EF4-FFF2-40B4-BE49-F238E27FC236}">
                <a16:creationId xmlns:a16="http://schemas.microsoft.com/office/drawing/2014/main" id="{54A43141-6E1C-1944-B3C7-14E49F25CD4C}"/>
              </a:ext>
            </a:extLst>
          </p:cNvPr>
          <p:cNvSpPr>
            <a:spLocks noGrp="1"/>
          </p:cNvSpPr>
          <p:nvPr>
            <p:ph idx="1"/>
          </p:nvPr>
        </p:nvSpPr>
        <p:spPr>
          <a:xfrm>
            <a:off x="549797" y="1794315"/>
            <a:ext cx="8087575" cy="4211069"/>
          </a:xfrm>
        </p:spPr>
        <p:txBody>
          <a:bodyPr>
            <a:normAutofit lnSpcReduction="10000"/>
          </a:bodyPr>
          <a:lstStyle/>
          <a:p>
            <a:r>
              <a:rPr lang="en-US" dirty="0"/>
              <a:t>HR knows what needs to be done and for X reason the company does not want to go that direction</a:t>
            </a:r>
          </a:p>
          <a:p>
            <a:r>
              <a:rPr lang="en-US" dirty="0"/>
              <a:t>Management continues to communicate and behave in a manner that creates risk</a:t>
            </a:r>
          </a:p>
          <a:p>
            <a:r>
              <a:rPr lang="en-US" dirty="0"/>
              <a:t>The paper, all the paper, all the filing….I got my HR certification to work in a strategically at a leadership level not deal with paper</a:t>
            </a:r>
          </a:p>
          <a:p>
            <a:r>
              <a:rPr lang="en-US" dirty="0"/>
              <a:t>I’m answering emails at night and on the weekend</a:t>
            </a:r>
          </a:p>
          <a:p>
            <a:r>
              <a:rPr lang="en-US" dirty="0"/>
              <a:t>I’m a department of one, who is going to do all of this</a:t>
            </a:r>
          </a:p>
          <a:p>
            <a:r>
              <a:rPr lang="en-US" dirty="0"/>
              <a:t>No one understands HR</a:t>
            </a:r>
          </a:p>
          <a:p>
            <a:endParaRPr lang="en-US" dirty="0"/>
          </a:p>
          <a:p>
            <a:endParaRPr lang="en-US" dirty="0"/>
          </a:p>
        </p:txBody>
      </p:sp>
      <p:sp>
        <p:nvSpPr>
          <p:cNvPr id="4" name="TextBox 3">
            <a:extLst>
              <a:ext uri="{FF2B5EF4-FFF2-40B4-BE49-F238E27FC236}">
                <a16:creationId xmlns:a16="http://schemas.microsoft.com/office/drawing/2014/main" id="{D463BEE7-97F6-3747-8303-261C011D4404}"/>
              </a:ext>
            </a:extLst>
          </p:cNvPr>
          <p:cNvSpPr txBox="1"/>
          <p:nvPr/>
        </p:nvSpPr>
        <p:spPr>
          <a:xfrm>
            <a:off x="4641448" y="81023"/>
            <a:ext cx="3530279" cy="461665"/>
          </a:xfrm>
          <a:prstGeom prst="rect">
            <a:avLst/>
          </a:prstGeom>
          <a:noFill/>
        </p:spPr>
        <p:txBody>
          <a:bodyPr wrap="square" rtlCol="0">
            <a:spAutoFit/>
          </a:bodyPr>
          <a:lstStyle/>
          <a:p>
            <a:pPr algn="ctr"/>
            <a:r>
              <a:rPr lang="en-US" sz="2400" b="1" dirty="0">
                <a:solidFill>
                  <a:schemeClr val="bg1"/>
                </a:solidFill>
              </a:rPr>
              <a:t>The Balancing Act</a:t>
            </a:r>
          </a:p>
        </p:txBody>
      </p:sp>
      <p:sp>
        <p:nvSpPr>
          <p:cNvPr id="7" name="Footer Placeholder 6">
            <a:extLst>
              <a:ext uri="{FF2B5EF4-FFF2-40B4-BE49-F238E27FC236}">
                <a16:creationId xmlns:a16="http://schemas.microsoft.com/office/drawing/2014/main" id="{25C70E5A-8EA1-7D4D-8323-53AF81E5B378}"/>
              </a:ext>
            </a:extLst>
          </p:cNvPr>
          <p:cNvSpPr>
            <a:spLocks noGrp="1"/>
          </p:cNvSpPr>
          <p:nvPr>
            <p:ph type="ftr" sz="quarter" idx="11"/>
          </p:nvPr>
        </p:nvSpPr>
        <p:spPr>
          <a:xfrm>
            <a:off x="4906491" y="6105696"/>
            <a:ext cx="3502152" cy="365125"/>
          </a:xfrm>
        </p:spPr>
        <p:txBody>
          <a:bodyPr/>
          <a:lstStyle/>
          <a:p>
            <a:r>
              <a:rPr lang="en-US" dirty="0"/>
              <a:t>Copyright 2018 All rights reserved</a:t>
            </a:r>
          </a:p>
        </p:txBody>
      </p:sp>
    </p:spTree>
    <p:extLst>
      <p:ext uri="{BB962C8B-B14F-4D97-AF65-F5344CB8AC3E}">
        <p14:creationId xmlns:p14="http://schemas.microsoft.com/office/powerpoint/2010/main" val="352233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99F9CE-4957-5C48-A028-8326816EC3F3}"/>
              </a:ext>
            </a:extLst>
          </p:cNvPr>
          <p:cNvSpPr>
            <a:spLocks noGrp="1"/>
          </p:cNvSpPr>
          <p:nvPr>
            <p:ph idx="1"/>
          </p:nvPr>
        </p:nvSpPr>
        <p:spPr>
          <a:xfrm>
            <a:off x="578224" y="941294"/>
            <a:ext cx="8081682" cy="5338482"/>
          </a:xfrm>
        </p:spPr>
        <p:txBody>
          <a:bodyPr>
            <a:normAutofit lnSpcReduction="10000"/>
          </a:bodyPr>
          <a:lstStyle/>
          <a:p>
            <a:r>
              <a:rPr lang="en-US" sz="3900" b="1" dirty="0"/>
              <a:t>Fatigue.</a:t>
            </a:r>
            <a:r>
              <a:rPr lang="en-US" sz="3900" dirty="0"/>
              <a:t> </a:t>
            </a:r>
          </a:p>
          <a:p>
            <a:pPr marL="68580" indent="0">
              <a:buNone/>
            </a:pPr>
            <a:endParaRPr lang="en-US" sz="3900" dirty="0"/>
          </a:p>
          <a:p>
            <a:r>
              <a:rPr lang="en-US" sz="3900" b="1" dirty="0"/>
              <a:t>Poor health.</a:t>
            </a:r>
            <a:r>
              <a:rPr lang="en-US" sz="3900" dirty="0"/>
              <a:t> </a:t>
            </a:r>
          </a:p>
          <a:p>
            <a:endParaRPr lang="en-US" sz="3900" dirty="0"/>
          </a:p>
          <a:p>
            <a:r>
              <a:rPr lang="en-US" sz="3900" b="1" dirty="0"/>
              <a:t>Lost time with friends and loved ones.</a:t>
            </a:r>
            <a:r>
              <a:rPr lang="en-US" sz="3900" dirty="0"/>
              <a:t> </a:t>
            </a:r>
          </a:p>
          <a:p>
            <a:endParaRPr lang="en-US" sz="3900" dirty="0"/>
          </a:p>
          <a:p>
            <a:r>
              <a:rPr lang="en-US" sz="3900" b="1" dirty="0"/>
              <a:t>Increased expectations.</a:t>
            </a:r>
            <a:r>
              <a:rPr lang="en-US" sz="3900" dirty="0"/>
              <a:t> </a:t>
            </a:r>
          </a:p>
          <a:p>
            <a:endParaRPr lang="en-US" dirty="0"/>
          </a:p>
        </p:txBody>
      </p:sp>
      <p:sp>
        <p:nvSpPr>
          <p:cNvPr id="4" name="TextBox 3">
            <a:extLst>
              <a:ext uri="{FF2B5EF4-FFF2-40B4-BE49-F238E27FC236}">
                <a16:creationId xmlns:a16="http://schemas.microsoft.com/office/drawing/2014/main" id="{95B38737-0EF5-6540-86D6-FB92B71C9FE1}"/>
              </a:ext>
            </a:extLst>
          </p:cNvPr>
          <p:cNvSpPr txBox="1"/>
          <p:nvPr/>
        </p:nvSpPr>
        <p:spPr>
          <a:xfrm>
            <a:off x="4679576" y="0"/>
            <a:ext cx="3523130" cy="646331"/>
          </a:xfrm>
          <a:prstGeom prst="rect">
            <a:avLst/>
          </a:prstGeom>
          <a:noFill/>
        </p:spPr>
        <p:txBody>
          <a:bodyPr wrap="square" rtlCol="0">
            <a:spAutoFit/>
          </a:bodyPr>
          <a:lstStyle/>
          <a:p>
            <a:pPr algn="ctr"/>
            <a:r>
              <a:rPr lang="en-US" b="1" dirty="0">
                <a:solidFill>
                  <a:schemeClr val="bg1"/>
                </a:solidFill>
              </a:rPr>
              <a:t>Married to work?  </a:t>
            </a:r>
          </a:p>
          <a:p>
            <a:pPr algn="ctr"/>
            <a:r>
              <a:rPr lang="en-US" b="1" dirty="0">
                <a:solidFill>
                  <a:schemeClr val="bg1"/>
                </a:solidFill>
              </a:rPr>
              <a:t>Consider the Cost</a:t>
            </a:r>
          </a:p>
        </p:txBody>
      </p:sp>
      <p:sp>
        <p:nvSpPr>
          <p:cNvPr id="7" name="Footer Placeholder 6">
            <a:extLst>
              <a:ext uri="{FF2B5EF4-FFF2-40B4-BE49-F238E27FC236}">
                <a16:creationId xmlns:a16="http://schemas.microsoft.com/office/drawing/2014/main" id="{99F0DC48-E8D6-1442-92A4-769DC17F3AC8}"/>
              </a:ext>
            </a:extLst>
          </p:cNvPr>
          <p:cNvSpPr>
            <a:spLocks noGrp="1"/>
          </p:cNvSpPr>
          <p:nvPr>
            <p:ph type="ftr" sz="quarter" idx="11"/>
          </p:nvPr>
        </p:nvSpPr>
        <p:spPr>
          <a:xfrm>
            <a:off x="5157754" y="6097213"/>
            <a:ext cx="3502152" cy="365125"/>
          </a:xfrm>
        </p:spPr>
        <p:txBody>
          <a:bodyPr/>
          <a:lstStyle/>
          <a:p>
            <a:r>
              <a:rPr lang="en-US" dirty="0"/>
              <a:t>Copyright 2018 All rights reserved</a:t>
            </a:r>
          </a:p>
        </p:txBody>
      </p:sp>
    </p:spTree>
    <p:extLst>
      <p:ext uri="{BB962C8B-B14F-4D97-AF65-F5344CB8AC3E}">
        <p14:creationId xmlns:p14="http://schemas.microsoft.com/office/powerpoint/2010/main" val="2308173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97FD08-F993-6D42-AB34-860F597EF3C4}"/>
              </a:ext>
            </a:extLst>
          </p:cNvPr>
          <p:cNvSpPr>
            <a:spLocks noGrp="1"/>
          </p:cNvSpPr>
          <p:nvPr>
            <p:ph idx="1"/>
          </p:nvPr>
        </p:nvSpPr>
        <p:spPr>
          <a:xfrm>
            <a:off x="510988" y="753035"/>
            <a:ext cx="8175812" cy="5741893"/>
          </a:xfrm>
        </p:spPr>
        <p:txBody>
          <a:bodyPr>
            <a:normAutofit lnSpcReduction="10000"/>
          </a:bodyPr>
          <a:lstStyle/>
          <a:p>
            <a:r>
              <a:rPr lang="en-US" b="1" dirty="0"/>
              <a:t>Setting limits</a:t>
            </a:r>
          </a:p>
          <a:p>
            <a:endParaRPr lang="en-US" dirty="0"/>
          </a:p>
          <a:p>
            <a:r>
              <a:rPr lang="en-US" b="1" dirty="0"/>
              <a:t>Manage your time.</a:t>
            </a:r>
            <a:r>
              <a:rPr lang="en-US" dirty="0"/>
              <a:t> </a:t>
            </a:r>
          </a:p>
          <a:p>
            <a:pPr marL="68580" indent="0">
              <a:buNone/>
            </a:pPr>
            <a:r>
              <a:rPr lang="en-US" dirty="0"/>
              <a:t> </a:t>
            </a:r>
          </a:p>
          <a:p>
            <a:r>
              <a:rPr lang="en-US" b="1" dirty="0"/>
              <a:t>Learn to say no.</a:t>
            </a:r>
          </a:p>
          <a:p>
            <a:endParaRPr lang="en-US" dirty="0"/>
          </a:p>
          <a:p>
            <a:r>
              <a:rPr lang="en-US" b="1" dirty="0"/>
              <a:t>Leave work at work.</a:t>
            </a:r>
            <a:r>
              <a:rPr lang="en-US" dirty="0"/>
              <a:t> </a:t>
            </a:r>
          </a:p>
          <a:p>
            <a:endParaRPr lang="en-US" dirty="0"/>
          </a:p>
          <a:p>
            <a:r>
              <a:rPr lang="en-US" b="1" dirty="0"/>
              <a:t>Reduce email access.</a:t>
            </a:r>
          </a:p>
          <a:p>
            <a:endParaRPr lang="en-US" dirty="0"/>
          </a:p>
          <a:p>
            <a:r>
              <a:rPr lang="en-US" b="1" dirty="0"/>
              <a:t>Take advantage of your options.</a:t>
            </a:r>
            <a:r>
              <a:rPr lang="en-US" dirty="0"/>
              <a:t> </a:t>
            </a:r>
          </a:p>
          <a:p>
            <a:endParaRPr lang="en-US" dirty="0"/>
          </a:p>
          <a:p>
            <a:r>
              <a:rPr lang="en-US" b="1" dirty="0"/>
              <a:t>Try to shorten commitments and minimize interruptions.</a:t>
            </a:r>
            <a:endParaRPr lang="en-US" dirty="0"/>
          </a:p>
        </p:txBody>
      </p:sp>
      <p:sp>
        <p:nvSpPr>
          <p:cNvPr id="4" name="TextBox 3">
            <a:extLst>
              <a:ext uri="{FF2B5EF4-FFF2-40B4-BE49-F238E27FC236}">
                <a16:creationId xmlns:a16="http://schemas.microsoft.com/office/drawing/2014/main" id="{826915C1-00DB-FC4E-9D09-4CD7058A931A}"/>
              </a:ext>
            </a:extLst>
          </p:cNvPr>
          <p:cNvSpPr txBox="1"/>
          <p:nvPr/>
        </p:nvSpPr>
        <p:spPr>
          <a:xfrm>
            <a:off x="4679576" y="0"/>
            <a:ext cx="3523130" cy="646331"/>
          </a:xfrm>
          <a:prstGeom prst="rect">
            <a:avLst/>
          </a:prstGeom>
          <a:noFill/>
        </p:spPr>
        <p:txBody>
          <a:bodyPr wrap="square" rtlCol="0">
            <a:spAutoFit/>
          </a:bodyPr>
          <a:lstStyle/>
          <a:p>
            <a:pPr algn="ctr"/>
            <a:r>
              <a:rPr lang="en-US" b="1" dirty="0">
                <a:solidFill>
                  <a:schemeClr val="bg1"/>
                </a:solidFill>
              </a:rPr>
              <a:t>Don’t get a divorce just manage visitation!</a:t>
            </a:r>
          </a:p>
        </p:txBody>
      </p:sp>
      <p:sp>
        <p:nvSpPr>
          <p:cNvPr id="5" name="Footer Placeholder 4">
            <a:extLst>
              <a:ext uri="{FF2B5EF4-FFF2-40B4-BE49-F238E27FC236}">
                <a16:creationId xmlns:a16="http://schemas.microsoft.com/office/drawing/2014/main" id="{EBD5F646-1C2C-A740-96DE-4FEE16F1D74B}"/>
              </a:ext>
            </a:extLst>
          </p:cNvPr>
          <p:cNvSpPr>
            <a:spLocks noGrp="1"/>
          </p:cNvSpPr>
          <p:nvPr>
            <p:ph type="ftr" sz="quarter" idx="11"/>
          </p:nvPr>
        </p:nvSpPr>
        <p:spPr>
          <a:xfrm>
            <a:off x="5184648" y="6129803"/>
            <a:ext cx="3502152" cy="365125"/>
          </a:xfrm>
        </p:spPr>
        <p:txBody>
          <a:bodyPr/>
          <a:lstStyle/>
          <a:p>
            <a:r>
              <a:rPr lang="en-US" dirty="0"/>
              <a:t>Copyright 2018 All rights reserved</a:t>
            </a:r>
          </a:p>
        </p:txBody>
      </p:sp>
    </p:spTree>
    <p:extLst>
      <p:ext uri="{BB962C8B-B14F-4D97-AF65-F5344CB8AC3E}">
        <p14:creationId xmlns:p14="http://schemas.microsoft.com/office/powerpoint/2010/main" val="382719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1975" y="691755"/>
            <a:ext cx="8229600" cy="81438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latin typeface="ApexNew-Bold" charset="0"/>
                <a:ea typeface="MS PGothic" charset="0"/>
                <a:cs typeface="ApexNew-Bold" charset="0"/>
              </a:rPr>
              <a:t>Where are these brands now?!</a:t>
            </a:r>
          </a:p>
        </p:txBody>
      </p:sp>
      <p:pic>
        <p:nvPicPr>
          <p:cNvPr id="5" name="Content Placeholder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9407" y="3668713"/>
            <a:ext cx="2330450" cy="15509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7024" y="1716433"/>
            <a:ext cx="1793875"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2837" y="3009452"/>
            <a:ext cx="1177925"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3492" y="3692271"/>
            <a:ext cx="2619375" cy="174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35412" y="1637852"/>
            <a:ext cx="202882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69857" y="1716433"/>
            <a:ext cx="1824038" cy="121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28246" y="4660900"/>
            <a:ext cx="1116013"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54D2E7E9-33F2-8149-B1BC-390F4F1836E1}"/>
              </a:ext>
            </a:extLst>
          </p:cNvPr>
          <p:cNvSpPr txBox="1"/>
          <p:nvPr/>
        </p:nvSpPr>
        <p:spPr>
          <a:xfrm>
            <a:off x="4593283" y="81354"/>
            <a:ext cx="3623041" cy="400110"/>
          </a:xfrm>
          <a:prstGeom prst="rect">
            <a:avLst/>
          </a:prstGeom>
          <a:noFill/>
        </p:spPr>
        <p:txBody>
          <a:bodyPr wrap="square" rtlCol="0">
            <a:spAutoFit/>
          </a:bodyPr>
          <a:lstStyle/>
          <a:p>
            <a:pPr algn="ctr"/>
            <a:r>
              <a:rPr lang="en-US" sz="2000" b="1" dirty="0">
                <a:solidFill>
                  <a:schemeClr val="bg1"/>
                </a:solidFill>
              </a:rPr>
              <a:t>Things Change! Have you?</a:t>
            </a:r>
          </a:p>
        </p:txBody>
      </p:sp>
      <p:sp>
        <p:nvSpPr>
          <p:cNvPr id="3" name="Footer Placeholder 2">
            <a:extLst>
              <a:ext uri="{FF2B5EF4-FFF2-40B4-BE49-F238E27FC236}">
                <a16:creationId xmlns:a16="http://schemas.microsoft.com/office/drawing/2014/main" id="{4C645221-3D4D-614C-81B5-0A6A1B696380}"/>
              </a:ext>
            </a:extLst>
          </p:cNvPr>
          <p:cNvSpPr>
            <a:spLocks noGrp="1"/>
          </p:cNvSpPr>
          <p:nvPr>
            <p:ph type="ftr" sz="quarter" idx="11"/>
          </p:nvPr>
        </p:nvSpPr>
        <p:spPr>
          <a:xfrm>
            <a:off x="5138610" y="6098674"/>
            <a:ext cx="3502152" cy="365125"/>
          </a:xfrm>
        </p:spPr>
        <p:txBody>
          <a:bodyPr/>
          <a:lstStyle/>
          <a:p>
            <a:r>
              <a:rPr lang="en-US" dirty="0"/>
              <a:t>Copyright 2018 All rights reserved</a:t>
            </a:r>
          </a:p>
        </p:txBody>
      </p:sp>
    </p:spTree>
    <p:extLst>
      <p:ext uri="{BB962C8B-B14F-4D97-AF65-F5344CB8AC3E}">
        <p14:creationId xmlns:p14="http://schemas.microsoft.com/office/powerpoint/2010/main" val="880555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F688-17EA-4D48-B467-1D82E6A3EF8C}"/>
              </a:ext>
            </a:extLst>
          </p:cNvPr>
          <p:cNvSpPr>
            <a:spLocks noGrp="1"/>
          </p:cNvSpPr>
          <p:nvPr>
            <p:ph type="title"/>
          </p:nvPr>
        </p:nvSpPr>
        <p:spPr>
          <a:xfrm>
            <a:off x="510988" y="1062319"/>
            <a:ext cx="8054788" cy="2326340"/>
          </a:xfrm>
        </p:spPr>
        <p:txBody>
          <a:bodyPr>
            <a:normAutofit/>
          </a:bodyPr>
          <a:lstStyle/>
          <a:p>
            <a:pPr algn="ctr"/>
            <a:r>
              <a:rPr lang="en-US" dirty="0"/>
              <a:t>Are you doing what you are doing because you have always done it that way?!</a:t>
            </a:r>
          </a:p>
        </p:txBody>
      </p:sp>
      <p:sp>
        <p:nvSpPr>
          <p:cNvPr id="4" name="TextBox 3">
            <a:extLst>
              <a:ext uri="{FF2B5EF4-FFF2-40B4-BE49-F238E27FC236}">
                <a16:creationId xmlns:a16="http://schemas.microsoft.com/office/drawing/2014/main" id="{0357709E-B2AD-B646-84BA-ACCBCC449591}"/>
              </a:ext>
            </a:extLst>
          </p:cNvPr>
          <p:cNvSpPr txBox="1"/>
          <p:nvPr/>
        </p:nvSpPr>
        <p:spPr>
          <a:xfrm>
            <a:off x="4641448" y="81023"/>
            <a:ext cx="3530279" cy="461665"/>
          </a:xfrm>
          <a:prstGeom prst="rect">
            <a:avLst/>
          </a:prstGeom>
          <a:noFill/>
        </p:spPr>
        <p:txBody>
          <a:bodyPr wrap="square" rtlCol="0">
            <a:spAutoFit/>
          </a:bodyPr>
          <a:lstStyle/>
          <a:p>
            <a:pPr algn="ctr"/>
            <a:r>
              <a:rPr lang="en-US" sz="2400" b="1" dirty="0">
                <a:solidFill>
                  <a:schemeClr val="bg1"/>
                </a:solidFill>
              </a:rPr>
              <a:t>Change Management</a:t>
            </a:r>
          </a:p>
        </p:txBody>
      </p:sp>
      <p:pic>
        <p:nvPicPr>
          <p:cNvPr id="5" name="wearing_two_hats_400_clr_12985_BHBk9I.mp4">
            <a:hlinkClick r:id="" action="ppaction://media"/>
            <a:extLst>
              <a:ext uri="{FF2B5EF4-FFF2-40B4-BE49-F238E27FC236}">
                <a16:creationId xmlns:a16="http://schemas.microsoft.com/office/drawing/2014/main" id="{66CE2E79-68D3-BE4B-BE6A-3EBEC40449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988" y="4037999"/>
            <a:ext cx="1570318" cy="2415874"/>
          </a:xfrm>
          <a:prstGeom prst="rect">
            <a:avLst/>
          </a:prstGeom>
        </p:spPr>
      </p:pic>
      <p:sp>
        <p:nvSpPr>
          <p:cNvPr id="6" name="Footer Placeholder 5">
            <a:extLst>
              <a:ext uri="{FF2B5EF4-FFF2-40B4-BE49-F238E27FC236}">
                <a16:creationId xmlns:a16="http://schemas.microsoft.com/office/drawing/2014/main" id="{C0943CAB-3594-F445-A2E6-94974B4CDAFA}"/>
              </a:ext>
            </a:extLst>
          </p:cNvPr>
          <p:cNvSpPr>
            <a:spLocks noGrp="1"/>
          </p:cNvSpPr>
          <p:nvPr>
            <p:ph type="ftr" sz="quarter" idx="11"/>
          </p:nvPr>
        </p:nvSpPr>
        <p:spPr>
          <a:xfrm>
            <a:off x="5063624" y="5984682"/>
            <a:ext cx="3502152" cy="365125"/>
          </a:xfrm>
        </p:spPr>
        <p:txBody>
          <a:bodyPr/>
          <a:lstStyle/>
          <a:p>
            <a:r>
              <a:rPr lang="en-US" dirty="0"/>
              <a:t>Copyright 2018 All rights reserved</a:t>
            </a:r>
          </a:p>
        </p:txBody>
      </p:sp>
    </p:spTree>
    <p:extLst>
      <p:ext uri="{BB962C8B-B14F-4D97-AF65-F5344CB8AC3E}">
        <p14:creationId xmlns:p14="http://schemas.microsoft.com/office/powerpoint/2010/main" val="359361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49600" y="-17949"/>
            <a:ext cx="3596472" cy="531263"/>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1"/>
                </a:solidFill>
              </a:rPr>
              <a:t>The Factory Inside</a:t>
            </a:r>
          </a:p>
        </p:txBody>
      </p:sp>
      <p:sp>
        <p:nvSpPr>
          <p:cNvPr id="5" name="Content Placeholder 2"/>
          <p:cNvSpPr txBox="1">
            <a:spLocks/>
          </p:cNvSpPr>
          <p:nvPr/>
        </p:nvSpPr>
        <p:spPr>
          <a:xfrm>
            <a:off x="473281" y="2132068"/>
            <a:ext cx="8229600" cy="4987076"/>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0" indent="0" algn="ctr">
              <a:buFont typeface="Wingdings 2" pitchFamily="18" charset="2"/>
              <a:buNone/>
            </a:pPr>
            <a:r>
              <a:rPr lang="en-US" sz="4600" i="1" dirty="0"/>
              <a:t>HR, Payroll &amp; Benefit Departments have a factory inside of it,  processes that are followed and items produced for a customer.</a:t>
            </a:r>
          </a:p>
          <a:p>
            <a:pPr marL="0" indent="0" algn="ctr">
              <a:buFont typeface="Wingdings 2" pitchFamily="18" charset="2"/>
              <a:buNone/>
            </a:pPr>
            <a:endParaRPr lang="en-US" i="1" dirty="0"/>
          </a:p>
          <a:p>
            <a:pPr marL="0" indent="0" algn="ctr">
              <a:buFont typeface="Wingdings 2" pitchFamily="18" charset="2"/>
              <a:buNone/>
            </a:pPr>
            <a:endParaRPr lang="en-US" i="1" dirty="0"/>
          </a:p>
        </p:txBody>
      </p:sp>
      <p:pic>
        <p:nvPicPr>
          <p:cNvPr id="6" name="Picture 5" descr="team-gea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209" y="449397"/>
            <a:ext cx="6451600" cy="1917700"/>
          </a:xfrm>
          <a:prstGeom prst="rect">
            <a:avLst/>
          </a:prstGeom>
        </p:spPr>
      </p:pic>
      <p:sp>
        <p:nvSpPr>
          <p:cNvPr id="2" name="Footer Placeholder 1">
            <a:extLst>
              <a:ext uri="{FF2B5EF4-FFF2-40B4-BE49-F238E27FC236}">
                <a16:creationId xmlns:a16="http://schemas.microsoft.com/office/drawing/2014/main" id="{443C9487-2742-8148-9576-D441C236F649}"/>
              </a:ext>
            </a:extLst>
          </p:cNvPr>
          <p:cNvSpPr>
            <a:spLocks noGrp="1"/>
          </p:cNvSpPr>
          <p:nvPr>
            <p:ph type="ftr" sz="quarter" idx="11"/>
          </p:nvPr>
        </p:nvSpPr>
        <p:spPr>
          <a:xfrm>
            <a:off x="5200729" y="6090699"/>
            <a:ext cx="3502152" cy="365125"/>
          </a:xfrm>
        </p:spPr>
        <p:txBody>
          <a:bodyPr/>
          <a:lstStyle/>
          <a:p>
            <a:r>
              <a:rPr lang="en-US" dirty="0"/>
              <a:t>Copyright 2018 All rights reserved</a:t>
            </a:r>
          </a:p>
        </p:txBody>
      </p:sp>
    </p:spTree>
    <p:extLst>
      <p:ext uri="{BB962C8B-B14F-4D97-AF65-F5344CB8AC3E}">
        <p14:creationId xmlns:p14="http://schemas.microsoft.com/office/powerpoint/2010/main" val="17095930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Austin.thmx</Template>
  <TotalTime>1299</TotalTime>
  <Words>918</Words>
  <Application>Microsoft Office PowerPoint</Application>
  <PresentationFormat>On-screen Show (4:3)</PresentationFormat>
  <Paragraphs>155</Paragraphs>
  <Slides>18</Slides>
  <Notes>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MS PGothic</vt:lpstr>
      <vt:lpstr>ApexNew-Bold</vt:lpstr>
      <vt:lpstr>Arial</vt:lpstr>
      <vt:lpstr>Calibri</vt:lpstr>
      <vt:lpstr>Century Gothic</vt:lpstr>
      <vt:lpstr>Wingdings</vt:lpstr>
      <vt:lpstr>Wingdings 2</vt:lpstr>
      <vt:lpstr>Austin</vt:lpstr>
      <vt:lpstr>PowerPoint Presentation</vt:lpstr>
      <vt:lpstr>Sound Familiar?</vt:lpstr>
      <vt:lpstr>To have work-life balance with your employees, you must have it for yourself first! </vt:lpstr>
      <vt:lpstr>How do we balance, fairness and equality with business reality</vt:lpstr>
      <vt:lpstr>PowerPoint Presentation</vt:lpstr>
      <vt:lpstr>PowerPoint Presentation</vt:lpstr>
      <vt:lpstr>PowerPoint Presentation</vt:lpstr>
      <vt:lpstr>Are you doing what you are doing because you have always done it that way?!</vt:lpstr>
      <vt:lpstr>PowerPoint Presentation</vt:lpstr>
      <vt:lpstr>The Factory Inside HR</vt:lpstr>
      <vt:lpstr>Your Customers!</vt:lpstr>
      <vt:lpstr>PowerPoint Presentation</vt:lpstr>
      <vt:lpstr>Managing Your Own Expectations!</vt:lpstr>
      <vt:lpstr>Who are you now? Who do you want to be? What do you want to be doing? What do you want to earn doing it? </vt:lpstr>
      <vt:lpstr>PowerPoint Presentation</vt:lpstr>
      <vt:lpstr>Transformation Tools!</vt:lpstr>
      <vt:lpstr>Website Tools!</vt:lpstr>
      <vt:lpstr>PowerPoint Presentation</vt:lpstr>
    </vt:vector>
  </TitlesOfParts>
  <Company>Efficient Edge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Trisha Zulic</dc:creator>
  <cp:lastModifiedBy>Denise Montecino</cp:lastModifiedBy>
  <cp:revision>37</cp:revision>
  <dcterms:created xsi:type="dcterms:W3CDTF">2014-11-18T03:01:03Z</dcterms:created>
  <dcterms:modified xsi:type="dcterms:W3CDTF">2018-10-10T05:36:03Z</dcterms:modified>
</cp:coreProperties>
</file>